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6"/>
  </p:notesMasterIdLst>
  <p:sldIdLst>
    <p:sldId id="256" r:id="rId2"/>
    <p:sldId id="257" r:id="rId3"/>
    <p:sldId id="258" r:id="rId4"/>
    <p:sldId id="267" r:id="rId5"/>
    <p:sldId id="329" r:id="rId6"/>
    <p:sldId id="259" r:id="rId7"/>
    <p:sldId id="292" r:id="rId8"/>
    <p:sldId id="268" r:id="rId9"/>
    <p:sldId id="272" r:id="rId10"/>
    <p:sldId id="260" r:id="rId11"/>
    <p:sldId id="309" r:id="rId12"/>
    <p:sldId id="269" r:id="rId13"/>
    <p:sldId id="277" r:id="rId14"/>
    <p:sldId id="295" r:id="rId15"/>
    <p:sldId id="288" r:id="rId16"/>
    <p:sldId id="266" r:id="rId17"/>
    <p:sldId id="280" r:id="rId18"/>
    <p:sldId id="299" r:id="rId19"/>
    <p:sldId id="298" r:id="rId20"/>
    <p:sldId id="261" r:id="rId21"/>
    <p:sldId id="270" r:id="rId22"/>
    <p:sldId id="320" r:id="rId23"/>
    <p:sldId id="304" r:id="rId24"/>
    <p:sldId id="322" r:id="rId25"/>
    <p:sldId id="290" r:id="rId26"/>
    <p:sldId id="303" r:id="rId27"/>
    <p:sldId id="327" r:id="rId28"/>
    <p:sldId id="328" r:id="rId29"/>
    <p:sldId id="302" r:id="rId30"/>
    <p:sldId id="323" r:id="rId31"/>
    <p:sldId id="324" r:id="rId32"/>
    <p:sldId id="325" r:id="rId33"/>
    <p:sldId id="284" r:id="rId34"/>
    <p:sldId id="262" r:id="rId35"/>
    <p:sldId id="287" r:id="rId36"/>
    <p:sldId id="282" r:id="rId37"/>
    <p:sldId id="283" r:id="rId38"/>
    <p:sldId id="285" r:id="rId39"/>
    <p:sldId id="326" r:id="rId40"/>
    <p:sldId id="263" r:id="rId41"/>
    <p:sldId id="271" r:id="rId42"/>
    <p:sldId id="286" r:id="rId43"/>
    <p:sldId id="321" r:id="rId44"/>
    <p:sldId id="330" r:id="rId45"/>
    <p:sldId id="307" r:id="rId46"/>
    <p:sldId id="319" r:id="rId47"/>
    <p:sldId id="318" r:id="rId48"/>
    <p:sldId id="264" r:id="rId49"/>
    <p:sldId id="278" r:id="rId50"/>
    <p:sldId id="312" r:id="rId51"/>
    <p:sldId id="314" r:id="rId52"/>
    <p:sldId id="316" r:id="rId53"/>
    <p:sldId id="281" r:id="rId54"/>
    <p:sldId id="265" r:id="rId5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957" autoAdjust="0"/>
    <p:restoredTop sz="89776" autoAdjust="0"/>
  </p:normalViewPr>
  <p:slideViewPr>
    <p:cSldViewPr>
      <p:cViewPr>
        <p:scale>
          <a:sx n="100" d="100"/>
          <a:sy n="100" d="100"/>
        </p:scale>
        <p:origin x="-1376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30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notesMaster" Target="notesMasters/notesMaster1.xml"/><Relationship Id="rId57" Type="http://schemas.openxmlformats.org/officeDocument/2006/relationships/printerSettings" Target="printerSettings/printerSettings1.bin"/><Relationship Id="rId58" Type="http://schemas.openxmlformats.org/officeDocument/2006/relationships/presProps" Target="presProps.xml"/><Relationship Id="rId59" Type="http://schemas.openxmlformats.org/officeDocument/2006/relationships/viewProps" Target="viewProp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theme" Target="theme/theme1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55A6F7-AF3A-45D9-B8B3-CAB4BC797FAC}" type="datetimeFigureOut">
              <a:rPr lang="en-US" smtClean="0"/>
              <a:t>10/29/13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C55A22-F4DC-4CAF-BA26-64A296F37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2226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1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2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http://</a:t>
            </a:r>
            <a:r>
              <a:rPr lang="en-US" dirty="0" err="1" smtClean="0"/>
              <a:t>accessinghigherground.org</a:t>
            </a:r>
            <a:r>
              <a:rPr lang="en-US" smtClean="0"/>
              <a:t>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C55A22-F4DC-4CAF-BA26-64A296F37C8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3291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C55A22-F4DC-4CAF-BA26-64A296F37C8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64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http://cbateman.com/blog/accessible-css-transitions/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C55A22-F4DC-4CAF-BA26-64A296F37C8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9866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Also</a:t>
            </a:r>
            <a:r>
              <a:rPr lang="en-US" baseline="0" dirty="0" smtClean="0"/>
              <a:t> in container: aria-</a:t>
            </a:r>
            <a:r>
              <a:rPr lang="en-US" baseline="0" dirty="0" err="1" smtClean="0"/>
              <a:t>l</a:t>
            </a:r>
            <a:r>
              <a:rPr lang="en-US" dirty="0" err="1" smtClean="0"/>
              <a:t>abelledby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C55A22-F4DC-4CAF-BA26-64A296F37C87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4070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http://www.w3.org/TR/CSS21/</a:t>
            </a:r>
            <a:r>
              <a:rPr lang="en-US" dirty="0" err="1" smtClean="0"/>
              <a:t>generate.html</a:t>
            </a:r>
            <a:endParaRPr lang="en-US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http://</a:t>
            </a:r>
            <a:r>
              <a:rPr lang="en-US" dirty="0" err="1" smtClean="0"/>
              <a:t>www.webdesignerdepot.com</a:t>
            </a:r>
            <a:r>
              <a:rPr lang="en-US" dirty="0" smtClean="0"/>
              <a:t>/2013/05/learn-to-count-with-</a:t>
            </a:r>
            <a:r>
              <a:rPr lang="en-US" dirty="0" err="1" smtClean="0"/>
              <a:t>css</a:t>
            </a:r>
            <a:r>
              <a:rPr lang="en-US" dirty="0" smtClean="0"/>
              <a:t>/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https://</a:t>
            </a:r>
            <a:r>
              <a:rPr lang="en-US" dirty="0" err="1" smtClean="0"/>
              <a:t>twitter.com</a:t>
            </a:r>
            <a:r>
              <a:rPr lang="en-US" dirty="0" smtClean="0"/>
              <a:t>/</a:t>
            </a:r>
            <a:r>
              <a:rPr lang="en-US" dirty="0" err="1" smtClean="0"/>
              <a:t>ted_drake</a:t>
            </a:r>
            <a:r>
              <a:rPr lang="en-US" dirty="0" smtClean="0"/>
              <a:t>/status/372394302736846849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C55A22-F4DC-4CAF-BA26-64A296F37C87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2197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C55A22-F4DC-4CAF-BA26-64A296F37C87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2197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C55A22-F4DC-4CAF-BA26-64A296F37C87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2197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http://</a:t>
            </a:r>
            <a:r>
              <a:rPr lang="en-US" dirty="0" err="1" smtClean="0"/>
              <a:t>www.karlgroves.com</a:t>
            </a:r>
            <a:r>
              <a:rPr lang="en-US" dirty="0" smtClean="0"/>
              <a:t>/2013/08/26/</a:t>
            </a:r>
            <a:r>
              <a:rPr lang="en-US" dirty="0" err="1" smtClean="0"/>
              <a:t>css</a:t>
            </a:r>
            <a:r>
              <a:rPr lang="en-US" dirty="0" smtClean="0"/>
              <a:t>-generated-content-is-not-content/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C55A22-F4DC-4CAF-BA26-64A296F37C87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21978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http://css-tricks.com/almanac/properties/q/quotes/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C55A22-F4DC-4CAF-BA26-64A296F37C87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26831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http://css-tricks.com/snippets/css/clear-fix/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C55A22-F4DC-4CAF-BA26-64A296F37C87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41150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C55A22-F4DC-4CAF-BA26-64A296F37C87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4115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http://</a:t>
            </a:r>
            <a:r>
              <a:rPr lang="en-US" dirty="0" err="1" smtClean="0"/>
              <a:t>www.impressivewebs.com</a:t>
            </a:r>
            <a:r>
              <a:rPr lang="en-US" dirty="0" smtClean="0"/>
              <a:t>/</a:t>
            </a:r>
            <a:r>
              <a:rPr lang="en-US" dirty="0" err="1" smtClean="0"/>
              <a:t>css</a:t>
            </a:r>
            <a:r>
              <a:rPr lang="en-US" dirty="0" smtClean="0"/>
              <a:t>-in-real-life/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C55A22-F4DC-4CAF-BA26-64A296F37C8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99070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Unenhanced version everywhere</a:t>
            </a:r>
            <a:r>
              <a:rPr lang="en-US" baseline="0" dirty="0" smtClean="0"/>
              <a:t> including </a:t>
            </a:r>
            <a:r>
              <a:rPr lang="en-US" baseline="0" dirty="0" err="1" smtClean="0"/>
              <a:t>WebStandardsSherpa</a:t>
            </a:r>
            <a:r>
              <a:rPr lang="en-US" baseline="0" dirty="0" smtClean="0"/>
              <a:t>: http://</a:t>
            </a:r>
            <a:r>
              <a:rPr lang="en-US" baseline="0" dirty="0" err="1" smtClean="0"/>
              <a:t>webstandardssherpa.com</a:t>
            </a:r>
            <a:r>
              <a:rPr lang="en-US" baseline="0" dirty="0" smtClean="0"/>
              <a:t>/reviews/responsive-</a:t>
            </a:r>
            <a:r>
              <a:rPr lang="en-US" baseline="0" dirty="0" err="1" smtClean="0"/>
              <a:t>webfont</a:t>
            </a:r>
            <a:r>
              <a:rPr lang="en-US" baseline="0" dirty="0" smtClean="0"/>
              <a:t>-icons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C55A22-F4DC-4CAF-BA26-64A296F37C87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24707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http://</a:t>
            </a:r>
            <a:r>
              <a:rPr lang="en-US" smtClean="0"/>
              <a:t>www.easychirp.com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C55A22-F4DC-4CAF-BA26-64A296F37C87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27775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C55A22-F4DC-4CAF-BA26-64A296F37C87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52220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http://blog.paciellogroup.com/2012/08/notes-on-accessible-css-image-sprites/</a:t>
            </a:r>
          </a:p>
          <a:p>
            <a:r>
              <a:rPr lang="en-US" dirty="0" smtClean="0"/>
              <a:t>http://</a:t>
            </a:r>
            <a:r>
              <a:rPr lang="en-US" dirty="0" err="1" smtClean="0"/>
              <a:t>yaccessibilityblog.com</a:t>
            </a:r>
            <a:r>
              <a:rPr lang="en-US" dirty="0" smtClean="0"/>
              <a:t>/library/high-contrast-friendly-</a:t>
            </a:r>
            <a:r>
              <a:rPr lang="en-US" dirty="0" err="1" smtClean="0"/>
              <a:t>icons.html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C55A22-F4DC-4CAF-BA26-64A296F37C87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52220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http://blog.paciellogroup.com/2012/08/notes-on-accessible-css-image-sprites/</a:t>
            </a:r>
          </a:p>
          <a:p>
            <a:r>
              <a:rPr lang="en-US" dirty="0" smtClean="0"/>
              <a:t>http://</a:t>
            </a:r>
            <a:r>
              <a:rPr lang="en-US" dirty="0" err="1" smtClean="0"/>
              <a:t>yaccessibilityblog.com</a:t>
            </a:r>
            <a:r>
              <a:rPr lang="en-US" dirty="0" smtClean="0"/>
              <a:t>/library/high-contrast-friendly-</a:t>
            </a:r>
            <a:r>
              <a:rPr lang="en-US" smtClean="0"/>
              <a:t>icons.html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C55A22-F4DC-4CAF-BA26-64A296F37C87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52220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Small text; fixed unit/IE;</a:t>
            </a:r>
            <a:r>
              <a:rPr lang="en-US" baseline="0" dirty="0" smtClean="0"/>
              <a:t> too little line height; text overlays when increase text size.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C55A22-F4DC-4CAF-BA26-64A296F37C87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64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http://www.smashingmagazine.com/2011/10/07/16-pixels-body-copy-anything-less-costly-mistake/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C55A22-F4DC-4CAF-BA26-64A296F37C87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06351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http://www.lowvision.com/information/vision-problems-in-the-united-states-s</a:t>
            </a:r>
          </a:p>
          <a:p>
            <a:r>
              <a:rPr lang="en-US" dirty="0" smtClean="0"/>
              <a:t>http://</a:t>
            </a:r>
            <a:r>
              <a:rPr lang="en-US" dirty="0" err="1" smtClean="0"/>
              <a:t>www.nngroup.com</a:t>
            </a:r>
            <a:r>
              <a:rPr lang="en-US" dirty="0" smtClean="0"/>
              <a:t>/articles/guesses-</a:t>
            </a:r>
            <a:r>
              <a:rPr lang="en-US" dirty="0" err="1" smtClean="0"/>
              <a:t>vs</a:t>
            </a:r>
            <a:r>
              <a:rPr lang="en-US" dirty="0" smtClean="0"/>
              <a:t>-data/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C55A22-F4DC-4CAF-BA26-64A296F37C87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06351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C55A22-F4DC-4CAF-BA26-64A296F37C87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06351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Takes away the ability to zoom. Don’t ever do this.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C55A22-F4DC-4CAF-BA26-64A296F37C87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4853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http://www.urbandictionary.com/define.php?term=gotcha</a:t>
            </a:r>
          </a:p>
          <a:p>
            <a:r>
              <a:rPr lang="en-US" dirty="0" smtClean="0"/>
              <a:t>http://onlineslangdictionary.com/meaning-definition-of/gotcha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C55A22-F4DC-4CAF-BA26-64A296F37C8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88590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http://www.smashingmagazine.com/2009/03/18/10-principles-for-readable-web-typography/</a:t>
            </a:r>
          </a:p>
          <a:p>
            <a:r>
              <a:rPr lang="en-US" dirty="0" smtClean="0"/>
              <a:t>http://</a:t>
            </a:r>
            <a:r>
              <a:rPr lang="en-US" dirty="0" err="1" smtClean="0"/>
              <a:t>www.vanseodesign.com</a:t>
            </a:r>
            <a:r>
              <a:rPr lang="en-US" dirty="0" smtClean="0"/>
              <a:t>/web-design/display-text-type/</a:t>
            </a:r>
          </a:p>
          <a:p>
            <a:r>
              <a:rPr lang="en-US" dirty="0" smtClean="0"/>
              <a:t>http://www.webcredible.co.uk/user-friendly-resources/web-usability/web-content.shtml</a:t>
            </a:r>
          </a:p>
          <a:p>
            <a:r>
              <a:rPr lang="en-US" dirty="0" smtClean="0"/>
              <a:t>http://www.nngroup.com/articles/how-users-read-on-the-web/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C55A22-F4DC-4CAF-BA26-64A296F37C87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89510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No subheadings,</a:t>
            </a:r>
            <a:r>
              <a:rPr lang="en-US" baseline="0" dirty="0" smtClean="0"/>
              <a:t> </a:t>
            </a:r>
            <a:r>
              <a:rPr lang="en-US" dirty="0" smtClean="0"/>
              <a:t>lists,</a:t>
            </a:r>
            <a:r>
              <a:rPr lang="en-US" baseline="0" dirty="0" smtClean="0"/>
              <a:t> images. Blocks of text a little long.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C55A22-F4DC-4CAF-BA26-64A296F37C87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87749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Visual</a:t>
            </a:r>
            <a:r>
              <a:rPr lang="en-US" baseline="0" dirty="0" smtClean="0"/>
              <a:t> h</a:t>
            </a:r>
            <a:r>
              <a:rPr lang="en-US" dirty="0" smtClean="0"/>
              <a:t>ierarchy established; links underlined.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C55A22-F4DC-4CAF-BA26-64A296F37C87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83006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C55A22-F4DC-4CAF-BA26-64A296F37C87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35004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http://www.w3.org/TR/2012/NOTE-WCAG20-TECHS-20120103/G183.html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C55A22-F4DC-4CAF-BA26-64A296F37C87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35004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http://searchengineland.com/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C55A22-F4DC-4CAF-BA26-64A296F37C87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93329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http://www.fastcompany.com/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C55A22-F4DC-4CAF-BA26-64A296F37C87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21989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C55A22-F4DC-4CAF-BA26-64A296F37C87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3500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http://</a:t>
            </a:r>
            <a:r>
              <a:rPr lang="en-US" dirty="0" err="1" smtClean="0"/>
              <a:t>en.wikipedia.org</a:t>
            </a:r>
            <a:r>
              <a:rPr lang="en-US" smtClean="0"/>
              <a:t>/wiki/Usability</a:t>
            </a:r>
          </a:p>
          <a:p>
            <a:r>
              <a:rPr lang="en-US" dirty="0" smtClean="0"/>
              <a:t>http://</a:t>
            </a:r>
            <a:r>
              <a:rPr lang="en-US" dirty="0" err="1" smtClean="0"/>
              <a:t>en.wikipedia.org</a:t>
            </a:r>
            <a:r>
              <a:rPr lang="en-US" dirty="0" smtClean="0"/>
              <a:t>/wiki/Accessibility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C55A22-F4DC-4CAF-BA26-64A296F37C8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0852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http://www.w3.org/TR/2008/REC-WCAG20-20081211/#navigation-mechanisms-focus-visible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C55A22-F4DC-4CAF-BA26-64A296F37C8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6245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C55A22-F4DC-4CAF-BA26-64A296F37C8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6245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C55A22-F4DC-4CAF-BA26-64A296F37C8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64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http://</a:t>
            </a:r>
            <a:r>
              <a:rPr lang="en-US" dirty="0" err="1" smtClean="0"/>
              <a:t>www.sitepoint.com</a:t>
            </a:r>
            <a:r>
              <a:rPr lang="en-US" dirty="0" smtClean="0"/>
              <a:t>/when-and-how-to-visually-hide-content/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C55A22-F4DC-4CAF-BA26-64A296F37C8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64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http://</a:t>
            </a:r>
            <a:r>
              <a:rPr lang="en-US" dirty="0" err="1" smtClean="0"/>
              <a:t>adaptivethemes.com</a:t>
            </a:r>
            <a:r>
              <a:rPr lang="en-US" dirty="0" smtClean="0"/>
              <a:t>/using-</a:t>
            </a:r>
            <a:r>
              <a:rPr lang="en-US" dirty="0" err="1" smtClean="0"/>
              <a:t>css</a:t>
            </a:r>
            <a:r>
              <a:rPr lang="en-US" dirty="0" smtClean="0"/>
              <a:t>-clip-as-an-accessible-method-of-hiding-content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C55A22-F4DC-4CAF-BA26-64A296F37C8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64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emf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emf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591166" y="2913681"/>
            <a:ext cx="6116122" cy="1049428"/>
          </a:xfrm>
        </p:spPr>
        <p:txBody>
          <a:bodyPr anchor="t">
            <a:normAutofit/>
          </a:bodyPr>
          <a:lstStyle>
            <a:lvl1pPr algn="l">
              <a:defRPr lang="en-US" sz="2800" kern="1200" cap="all" baseline="0" dirty="0" smtClean="0">
                <a:solidFill>
                  <a:srgbClr val="00457C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 dirty="0" smtClean="0"/>
              <a:t>type your one or two  headline here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624964" y="3975588"/>
            <a:ext cx="6120574" cy="369332"/>
          </a:xfrm>
        </p:spPr>
        <p:txBody>
          <a:bodyPr anchor="t"/>
          <a:lstStyle>
            <a:lvl1pPr marL="0" indent="0" algn="l">
              <a:buNone/>
              <a:defRPr lang="en-US" sz="1800" kern="1200" baseline="0" dirty="0" smtClean="0">
                <a:solidFill>
                  <a:srgbClr val="0079C1"/>
                </a:solidFill>
                <a:latin typeface="Arial"/>
                <a:ea typeface="+mn-ea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Type your subhead here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667878"/>
            <a:ext cx="4818201" cy="1101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8098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3065889" y="3138927"/>
            <a:ext cx="5731931" cy="954107"/>
          </a:xfrm>
        </p:spPr>
        <p:txBody>
          <a:bodyPr anchor="t"/>
          <a:lstStyle>
            <a:lvl1pPr algn="l">
              <a:defRPr lang="en-US" sz="2800" kern="1200" cap="all" baseline="0" dirty="0" smtClean="0">
                <a:solidFill>
                  <a:srgbClr val="00457C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 dirty="0" smtClean="0"/>
              <a:t>Click to add one or</a:t>
            </a:r>
            <a:br>
              <a:rPr lang="en-US" dirty="0" smtClean="0"/>
            </a:br>
            <a:r>
              <a:rPr lang="en-US" dirty="0" smtClean="0"/>
              <a:t>two lined title</a:t>
            </a:r>
            <a:endParaRPr lang="en-US" dirty="0"/>
          </a:p>
        </p:txBody>
      </p:sp>
      <p:sp>
        <p:nvSpPr>
          <p:cNvPr id="13" name="Text Placeholder 2"/>
          <p:cNvSpPr>
            <a:spLocks noGrp="1"/>
          </p:cNvSpPr>
          <p:nvPr>
            <p:ph type="body" idx="1"/>
          </p:nvPr>
        </p:nvSpPr>
        <p:spPr>
          <a:xfrm>
            <a:off x="3104562" y="4127502"/>
            <a:ext cx="5693258" cy="338554"/>
          </a:xfrm>
        </p:spPr>
        <p:txBody>
          <a:bodyPr anchor="t"/>
          <a:lstStyle>
            <a:lvl1pPr marL="0" indent="0">
              <a:buNone/>
              <a:defRPr lang="en-US" sz="1600" kern="1200" baseline="0" smtClean="0">
                <a:solidFill>
                  <a:srgbClr val="0079C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346826" y="6306375"/>
            <a:ext cx="126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>
                <a:solidFill>
                  <a:srgbClr val="7F7F7F"/>
                </a:solidFill>
              </a:defRPr>
            </a:lvl1pPr>
          </a:lstStyle>
          <a:p>
            <a:fld id="{2CACFFF6-AED6-40BA-821F-11C54394FD0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5"/>
          <p:cNvSpPr txBox="1">
            <a:spLocks/>
          </p:cNvSpPr>
          <p:nvPr/>
        </p:nvSpPr>
        <p:spPr>
          <a:xfrm>
            <a:off x="1257299" y="6305550"/>
            <a:ext cx="2667002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457200" rtl="0" eaLnBrk="1" latinLnBrk="0" hangingPunct="1">
              <a:defRPr lang="en-US" sz="1000" kern="1200" dirty="0" smtClean="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Confidential and Proprietary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8" y="3251365"/>
            <a:ext cx="2912312" cy="800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881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5"/>
          <p:cNvSpPr txBox="1">
            <a:spLocks/>
          </p:cNvSpPr>
          <p:nvPr/>
        </p:nvSpPr>
        <p:spPr>
          <a:xfrm>
            <a:off x="457200" y="6305550"/>
            <a:ext cx="4724399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457200" rtl="0" eaLnBrk="1" latinLnBrk="0" hangingPunct="1">
              <a:defRPr lang="en-US" sz="1000" kern="1200" dirty="0" smtClean="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Usability and Accessibility CSS Gotchas – page </a:t>
            </a:r>
            <a:fld id="{B58D31B2-B3F3-4E7C-A347-BF5BE8F4DBE5}" type="slidenum">
              <a:rPr lang="en-US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pPr/>
              <a:t>‹#›</a:t>
            </a:fld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2172680" y="246238"/>
            <a:ext cx="6487440" cy="461665"/>
          </a:xfr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aseline="0">
                <a:solidFill>
                  <a:srgbClr val="00457C"/>
                </a:solidFill>
              </a:defRPr>
            </a:lvl1pPr>
          </a:lstStyle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471182" y="1375831"/>
            <a:ext cx="8274356" cy="1366528"/>
          </a:xfrm>
        </p:spPr>
        <p:txBody>
          <a:bodyPr/>
          <a:lstStyle>
            <a:lvl1pPr>
              <a:defRPr>
                <a:solidFill>
                  <a:srgbClr val="212121"/>
                </a:solidFill>
              </a:defRPr>
            </a:lvl1pPr>
            <a:lvl2pPr>
              <a:defRPr>
                <a:solidFill>
                  <a:srgbClr val="212121"/>
                </a:solidFill>
              </a:defRPr>
            </a:lvl2pPr>
            <a:lvl3pPr marL="519113" indent="-122238">
              <a:buClr>
                <a:srgbClr val="212121"/>
              </a:buClr>
              <a:buFont typeface="Arial"/>
              <a:buChar char="•"/>
              <a:defRPr>
                <a:solidFill>
                  <a:srgbClr val="212121"/>
                </a:solidFill>
              </a:defRPr>
            </a:lvl3pPr>
            <a:lvl4pPr marL="742950" indent="-173038">
              <a:buClr>
                <a:srgbClr val="212121"/>
              </a:buClr>
              <a:buFont typeface="Lucida Grande"/>
              <a:buChar char="-"/>
              <a:defRPr>
                <a:solidFill>
                  <a:srgbClr val="212121"/>
                </a:solidFill>
              </a:defRPr>
            </a:lvl4pPr>
            <a:lvl5pPr marL="915988" indent="-171450">
              <a:buClr>
                <a:srgbClr val="212121"/>
              </a:buClr>
              <a:buFont typeface="Wingdings" charset="2"/>
              <a:buChar char="§"/>
              <a:defRPr>
                <a:solidFill>
                  <a:srgbClr val="21212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9730"/>
            <a:ext cx="2057400" cy="74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3423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4464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theme" Target="../theme/theme1.xml"/><Relationship Id="rId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624" y="241977"/>
            <a:ext cx="7115175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062" y="1062562"/>
            <a:ext cx="6550637" cy="136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346826" y="6306375"/>
            <a:ext cx="1269999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l">
              <a:defRPr sz="1000" b="1">
                <a:solidFill>
                  <a:srgbClr val="717074"/>
                </a:solidFill>
              </a:defRPr>
            </a:lvl1pPr>
          </a:lstStyle>
          <a:p>
            <a:fld id="{2CACFFF6-AED6-40BA-821F-11C54394FD07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1257299" y="6305550"/>
            <a:ext cx="2667002" cy="365125"/>
          </a:xfrm>
          <a:prstGeom prst="rect">
            <a:avLst/>
          </a:prstGeom>
        </p:spPr>
        <p:txBody>
          <a:bodyPr anchor="ctr"/>
          <a:lstStyle>
            <a:lvl1pPr>
              <a:defRPr lang="en-US" sz="1000" kern="1200" dirty="0" smtClean="0">
                <a:solidFill>
                  <a:srgbClr val="717074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pic>
        <p:nvPicPr>
          <p:cNvPr id="1027" name="Picture 3" descr="C:\Users\lorivera\Desktop\PayPal Logo_RGB_150dpi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2688" y="6308074"/>
            <a:ext cx="1296987" cy="331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8525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marL="0" algn="l" defTabSz="457200" rtl="0" eaLnBrk="1" latinLnBrk="0" hangingPunct="1">
        <a:spcBef>
          <a:spcPct val="0"/>
        </a:spcBef>
        <a:buNone/>
        <a:defRPr lang="en-US" sz="2800" b="1" kern="1200" cap="all" baseline="0">
          <a:solidFill>
            <a:srgbClr val="00457C"/>
          </a:solidFill>
          <a:latin typeface="Arial"/>
          <a:ea typeface="+mn-ea"/>
          <a:cs typeface="Arial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Tx/>
        <a:buNone/>
        <a:defRPr lang="en-US" sz="1600" kern="1200" dirty="0" smtClean="0">
          <a:solidFill>
            <a:srgbClr val="212121"/>
          </a:solidFill>
          <a:latin typeface="Arial"/>
          <a:ea typeface="+mn-ea"/>
          <a:cs typeface="Arial"/>
        </a:defRPr>
      </a:lvl1pPr>
      <a:lvl2pPr marL="342900" indent="-342900" algn="l" defTabSz="457200" rtl="0" eaLnBrk="1" latinLnBrk="0" hangingPunct="1">
        <a:spcBef>
          <a:spcPct val="20000"/>
        </a:spcBef>
        <a:buSzPct val="120000"/>
        <a:buFont typeface="Wingdings" pitchFamily="2" charset="2"/>
        <a:buChar char="§"/>
        <a:defRPr lang="en-US" sz="1600" b="0" kern="1200" dirty="0" smtClean="0">
          <a:solidFill>
            <a:srgbClr val="212121"/>
          </a:solidFill>
          <a:latin typeface="Arial"/>
          <a:ea typeface="+mn-ea"/>
          <a:cs typeface="Arial"/>
        </a:defRPr>
      </a:lvl2pPr>
      <a:lvl3pPr marL="512763" indent="-114300" algn="l" defTabSz="744538" rtl="0" eaLnBrk="1" latinLnBrk="0" hangingPunct="1">
        <a:spcBef>
          <a:spcPct val="20000"/>
        </a:spcBef>
        <a:buFont typeface="Arial"/>
        <a:buChar char="•"/>
        <a:defRPr lang="en-US" sz="1400" kern="1200" dirty="0" smtClean="0">
          <a:solidFill>
            <a:srgbClr val="212121"/>
          </a:solidFill>
          <a:latin typeface="Arial"/>
          <a:ea typeface="+mn-ea"/>
          <a:cs typeface="Arial"/>
        </a:defRPr>
      </a:lvl3pPr>
      <a:lvl4pPr marL="741363" indent="-171450" algn="l" defTabSz="457200" rtl="0" eaLnBrk="1" latinLnBrk="0" hangingPunct="1">
        <a:spcBef>
          <a:spcPct val="20000"/>
        </a:spcBef>
        <a:buFont typeface="Lucida Grande"/>
        <a:buChar char="-"/>
        <a:defRPr lang="en-US" sz="1200" kern="1200" dirty="0" smtClean="0">
          <a:solidFill>
            <a:srgbClr val="212121"/>
          </a:solidFill>
          <a:latin typeface="Arial"/>
          <a:ea typeface="+mn-ea"/>
          <a:cs typeface="Arial"/>
        </a:defRPr>
      </a:lvl4pPr>
      <a:lvl5pPr marL="915988" indent="-171450" algn="l" defTabSz="457200" rtl="0" eaLnBrk="1" latinLnBrk="0" hangingPunct="1">
        <a:spcBef>
          <a:spcPct val="20000"/>
        </a:spcBef>
        <a:buFont typeface="Wingdings" charset="2"/>
        <a:buChar char="§"/>
        <a:defRPr lang="en-US" sz="1100" kern="1200" dirty="0">
          <a:solidFill>
            <a:srgbClr val="21212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hyperlink" Target="http://bit.ly/1dRgLV8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hyperlink" Target="http://bit.ly/15l1P9O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6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7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hyperlink" Target="http://css-tricks.com/examples/ShapesOfCSS/" TargetMode="Externa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8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.jp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0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1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7.jpe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hyperlink" Target="http://csssprites.com/" TargetMode="Externa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2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176BpJG" TargetMode="External"/><Relationship Id="rId4" Type="http://schemas.openxmlformats.org/officeDocument/2006/relationships/hyperlink" Target="http://bit.ly/16FSw54" TargetMode="External"/><Relationship Id="rId5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mashingmagazine.com/2011/10/07/16-pixels-body-copy-anything-less-costly-mistake/" TargetMode="External"/><Relationship Id="rId4" Type="http://schemas.openxmlformats.org/officeDocument/2006/relationships/image" Target="../media/image25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6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27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28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29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4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30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31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hyperlink" Target="http://www.outlinenone.com/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1.png"/><Relationship Id="rId3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Usability and Accessibility CSS Gotchas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24964" y="3975588"/>
            <a:ext cx="6120574" cy="1034129"/>
          </a:xfrm>
        </p:spPr>
        <p:txBody>
          <a:bodyPr/>
          <a:lstStyle/>
          <a:p>
            <a:r>
              <a:rPr lang="en-US" dirty="0"/>
              <a:t>b</a:t>
            </a:r>
            <a:r>
              <a:rPr lang="en-US" dirty="0" smtClean="0"/>
              <a:t>y Dennis E. Lembree</a:t>
            </a:r>
          </a:p>
          <a:p>
            <a:r>
              <a:rPr lang="en-US" dirty="0"/>
              <a:t>Accessing Higher Ground</a:t>
            </a:r>
          </a:p>
          <a:p>
            <a:r>
              <a:rPr lang="en-US" dirty="0"/>
              <a:t>November 6, 2013</a:t>
            </a:r>
          </a:p>
        </p:txBody>
      </p:sp>
      <p:pic>
        <p:nvPicPr>
          <p:cNvPr id="4" name="Picture 3" descr="accessibility icon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200400"/>
            <a:ext cx="1399788" cy="1399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4391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1200" cap="all" baseline="0" dirty="0" smtClean="0">
                <a:solidFill>
                  <a:srgbClr val="00457C"/>
                </a:solidFill>
                <a:effectLst/>
                <a:latin typeface="Arial"/>
                <a:ea typeface="+mn-ea"/>
                <a:cs typeface="Arial"/>
              </a:rPr>
              <a:t>Hiding content</a:t>
            </a:r>
            <a:endParaRPr lang="en-US" sz="2400" dirty="0" smtClean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182" y="1375831"/>
            <a:ext cx="8274356" cy="369332"/>
          </a:xfrm>
        </p:spPr>
        <p:txBody>
          <a:bodyPr/>
          <a:lstStyle/>
          <a:p>
            <a:endParaRPr lang="en-US" sz="1800" dirty="0"/>
          </a:p>
        </p:txBody>
      </p:sp>
      <p:sp>
        <p:nvSpPr>
          <p:cNvPr id="4" name="TextBox 3"/>
          <p:cNvSpPr txBox="1"/>
          <p:nvPr/>
        </p:nvSpPr>
        <p:spPr>
          <a:xfrm>
            <a:off x="990600" y="2595890"/>
            <a:ext cx="6858000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 defTabSz="457200">
              <a:spcBef>
                <a:spcPct val="0"/>
              </a:spcBef>
            </a:pPr>
            <a:r>
              <a:rPr lang="en-US" sz="2800" dirty="0" smtClean="0">
                <a:latin typeface="Courier New" pitchFamily="49" charset="0"/>
                <a:cs typeface="Courier New" pitchFamily="49" charset="0"/>
              </a:rPr>
              <a:t>label { display</a:t>
            </a:r>
            <a:r>
              <a:rPr lang="en-US" sz="2800" dirty="0">
                <a:latin typeface="Courier New" pitchFamily="49" charset="0"/>
                <a:cs typeface="Courier New" pitchFamily="49" charset="0"/>
              </a:rPr>
              <a:t>: </a:t>
            </a:r>
            <a:r>
              <a:rPr lang="en-US" sz="2800" dirty="0" smtClean="0">
                <a:latin typeface="Courier New" pitchFamily="49" charset="0"/>
                <a:cs typeface="Courier New" pitchFamily="49" charset="0"/>
              </a:rPr>
              <a:t>none; }</a:t>
            </a:r>
            <a:endParaRPr lang="en-US" sz="2800" dirty="0">
              <a:latin typeface="Courier New" pitchFamily="49" charset="0"/>
              <a:cs typeface="Courier New" pitchFamily="49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2667000" y="1676400"/>
            <a:ext cx="3352800" cy="3146286"/>
            <a:chOff x="3048000" y="1752600"/>
            <a:chExt cx="3352800" cy="3146286"/>
          </a:xfrm>
        </p:grpSpPr>
        <p:sp>
          <p:nvSpPr>
            <p:cNvPr id="6" name="Flowchart: Summing Junction 5"/>
            <p:cNvSpPr/>
            <p:nvPr/>
          </p:nvSpPr>
          <p:spPr>
            <a:xfrm>
              <a:off x="3505200" y="1752600"/>
              <a:ext cx="2438400" cy="2438400"/>
            </a:xfrm>
            <a:prstGeom prst="flowChartSummingJunction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048000" y="4191000"/>
              <a:ext cx="3352800" cy="70788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marL="0" marR="0" indent="0" algn="ct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0" i="0" u="none" strike="noStrike" kern="1200" cap="all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Gotcha!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283995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1200" cap="all" baseline="0" dirty="0" smtClean="0">
                <a:solidFill>
                  <a:srgbClr val="00457C"/>
                </a:solidFill>
                <a:effectLst/>
                <a:latin typeface="Arial"/>
                <a:ea typeface="+mn-ea"/>
                <a:cs typeface="Arial"/>
              </a:rPr>
              <a:t>Hiding content</a:t>
            </a:r>
            <a:endParaRPr lang="en-US" sz="2400" dirty="0" smtClean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182" y="1375831"/>
            <a:ext cx="7529818" cy="1311128"/>
          </a:xfrm>
        </p:spPr>
        <p:txBody>
          <a:bodyPr/>
          <a:lstStyle/>
          <a:p>
            <a:pPr marL="285750" indent="-285750">
              <a:buFont typeface="Arial" pitchFamily="34" charset="0"/>
              <a:buChar char="•"/>
            </a:pPr>
            <a:r>
              <a:rPr lang="en-US" sz="1800" dirty="0" smtClean="0"/>
              <a:t>Goal of hiding content visually but provide to screen reader users.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800" dirty="0" smtClean="0"/>
              <a:t>Do </a:t>
            </a:r>
            <a:r>
              <a:rPr lang="en-US" sz="1800" dirty="0" smtClean="0">
                <a:latin typeface="+mn-lt"/>
              </a:rPr>
              <a:t>not use </a:t>
            </a:r>
            <a:r>
              <a:rPr lang="en-US" sz="1800" dirty="0" err="1" smtClean="0">
                <a:latin typeface="+mn-lt"/>
                <a:cs typeface="Courier New"/>
              </a:rPr>
              <a:t>display:none</a:t>
            </a:r>
            <a:r>
              <a:rPr lang="en-US" sz="1800" dirty="0" smtClean="0">
                <a:latin typeface="+mn-lt"/>
              </a:rPr>
              <a:t> as </a:t>
            </a:r>
            <a:r>
              <a:rPr lang="en-US" sz="1800" dirty="0" smtClean="0"/>
              <a:t>it will hide content for </a:t>
            </a:r>
            <a:r>
              <a:rPr lang="en-US" sz="1800" i="1" dirty="0"/>
              <a:t>all</a:t>
            </a:r>
            <a:r>
              <a:rPr lang="en-US" sz="1800" dirty="0"/>
              <a:t> </a:t>
            </a:r>
            <a:r>
              <a:rPr lang="en-US" sz="1800" dirty="0" smtClean="0"/>
              <a:t>users. [But do use if that’s the intent.]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800" dirty="0" smtClean="0"/>
              <a:t>CSS clip method is usually the best method to hide content visually.</a:t>
            </a:r>
          </a:p>
        </p:txBody>
      </p:sp>
      <p:pic>
        <p:nvPicPr>
          <p:cNvPr id="6" name="Picture 5" title="Polar bear with paws over eyes"/>
          <p:cNvPicPr>
            <a:picLocks noChangeAspect="1"/>
          </p:cNvPicPr>
          <p:nvPr/>
        </p:nvPicPr>
        <p:blipFill rotWithShape="1">
          <a:blip r:embed="rId3"/>
          <a:srcRect l="7954" t="3142" r="7576" b="7854"/>
          <a:stretch/>
        </p:blipFill>
        <p:spPr>
          <a:xfrm>
            <a:off x="854187" y="3251200"/>
            <a:ext cx="3032013" cy="231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3906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1200" cap="all" baseline="0" dirty="0" smtClean="0">
                <a:solidFill>
                  <a:srgbClr val="00457C"/>
                </a:solidFill>
                <a:effectLst/>
                <a:latin typeface="Arial"/>
                <a:ea typeface="+mn-ea"/>
                <a:cs typeface="Arial"/>
              </a:rPr>
              <a:t>Hiding content</a:t>
            </a:r>
            <a:endParaRPr lang="en-US" sz="2400" dirty="0" smtClean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182" y="1375831"/>
            <a:ext cx="7301218" cy="1920526"/>
          </a:xfrm>
        </p:spPr>
        <p:txBody>
          <a:bodyPr/>
          <a:lstStyle/>
          <a:p>
            <a:pPr marL="285750" indent="-285750">
              <a:buFont typeface="Arial" pitchFamily="34" charset="0"/>
              <a:buChar char="•"/>
            </a:pPr>
            <a:r>
              <a:rPr lang="en-US" sz="1800" dirty="0" smtClean="0"/>
              <a:t>Use </a:t>
            </a:r>
            <a:r>
              <a:rPr lang="en-US" sz="1800" dirty="0"/>
              <a:t>discretion </a:t>
            </a:r>
            <a:r>
              <a:rPr lang="en-US" sz="1800" dirty="0" smtClean="0"/>
              <a:t>when hiding content for screen reader users.</a:t>
            </a:r>
          </a:p>
          <a:p>
            <a:pPr marL="628650" lvl="1" indent="-285750" fontAlgn="base">
              <a:buSzPct val="100000"/>
              <a:buFont typeface="Arial" pitchFamily="34" charset="0"/>
              <a:buChar char="•"/>
            </a:pPr>
            <a:r>
              <a:rPr lang="en-US" sz="1800" dirty="0"/>
              <a:t>Labeling a form element that has meaning conveyed </a:t>
            </a:r>
            <a:r>
              <a:rPr lang="en-US" sz="1800" dirty="0" smtClean="0"/>
              <a:t>visually (such as </a:t>
            </a:r>
            <a:r>
              <a:rPr lang="en-US" sz="1800" dirty="0"/>
              <a:t>s</a:t>
            </a:r>
            <a:r>
              <a:rPr lang="en-US" sz="1800" dirty="0" smtClean="0"/>
              <a:t>earch). An alternative is the aria-label attribute.</a:t>
            </a:r>
            <a:endParaRPr lang="en-US" sz="1800" dirty="0"/>
          </a:p>
          <a:p>
            <a:pPr marL="628650" lvl="1" indent="-285750" fontAlgn="base">
              <a:buSzPct val="100000"/>
              <a:buFont typeface="Arial" pitchFamily="34" charset="0"/>
              <a:buChar char="•"/>
            </a:pPr>
            <a:r>
              <a:rPr lang="en-US" sz="1800" dirty="0" smtClean="0"/>
              <a:t>Hiding </a:t>
            </a:r>
            <a:r>
              <a:rPr lang="en-US" sz="1800" dirty="0"/>
              <a:t>“skip-​​to” </a:t>
            </a:r>
            <a:r>
              <a:rPr lang="en-US" sz="1800" dirty="0" smtClean="0"/>
              <a:t>links when not focused.</a:t>
            </a:r>
            <a:endParaRPr lang="en-US" sz="1800" dirty="0"/>
          </a:p>
          <a:p>
            <a:pPr marL="628650" lvl="1" indent="-285750" fontAlgn="base">
              <a:buSzPct val="100000"/>
              <a:buFont typeface="Arial" pitchFamily="34" charset="0"/>
              <a:buChar char="•"/>
            </a:pPr>
            <a:r>
              <a:rPr lang="en-US" sz="1800" dirty="0"/>
              <a:t>Providing </a:t>
            </a:r>
            <a:r>
              <a:rPr lang="en-US" sz="1800" dirty="0" smtClean="0"/>
              <a:t>instructions </a:t>
            </a:r>
            <a:r>
              <a:rPr lang="en-US" sz="1800" dirty="0"/>
              <a:t>in special circumstances where interaction may be confusing to users of assistive </a:t>
            </a:r>
            <a:r>
              <a:rPr lang="en-US" sz="1800" dirty="0" smtClean="0"/>
              <a:t>technology.</a:t>
            </a:r>
            <a:endParaRPr lang="en-US" sz="1800" dirty="0"/>
          </a:p>
        </p:txBody>
      </p:sp>
      <p:pic>
        <p:nvPicPr>
          <p:cNvPr id="4" name="Picture 3" title="Typical search input box with magnifying glass icon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300" y="4038600"/>
            <a:ext cx="3086100" cy="53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6116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1200" cap="all" baseline="0" dirty="0" smtClean="0">
                <a:solidFill>
                  <a:srgbClr val="00457C"/>
                </a:solidFill>
                <a:effectLst/>
                <a:latin typeface="Arial"/>
                <a:ea typeface="+mn-ea"/>
                <a:cs typeface="Arial"/>
              </a:rPr>
              <a:t>Hiding content</a:t>
            </a:r>
            <a:endParaRPr lang="en-US" sz="2400" dirty="0" smtClean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182" y="1375831"/>
            <a:ext cx="8274356" cy="4635115"/>
          </a:xfrm>
        </p:spPr>
        <p:txBody>
          <a:bodyPr/>
          <a:lstStyle/>
          <a:p>
            <a:r>
              <a:rPr lang="en-US" sz="1800" dirty="0" smtClean="0"/>
              <a:t>Do not use </a:t>
            </a:r>
            <a:r>
              <a:rPr lang="en-US" sz="1800" dirty="0" err="1"/>
              <a:t>display:none</a:t>
            </a:r>
            <a:r>
              <a:rPr lang="en-US" sz="1800" dirty="0"/>
              <a:t> </a:t>
            </a:r>
            <a:r>
              <a:rPr lang="en-US" sz="1800" dirty="0" smtClean="0"/>
              <a:t>for content specific to screen </a:t>
            </a:r>
            <a:r>
              <a:rPr lang="en-US" sz="1800" dirty="0"/>
              <a:t>reader </a:t>
            </a:r>
            <a:r>
              <a:rPr lang="en-US" sz="1800" dirty="0" smtClean="0"/>
              <a:t>users.</a:t>
            </a:r>
          </a:p>
          <a:p>
            <a:endParaRPr lang="en-US" sz="1800" dirty="0" smtClean="0"/>
          </a:p>
          <a:p>
            <a:r>
              <a:rPr lang="en-US" sz="1800" dirty="0" smtClean="0"/>
              <a:t>Older method is off</a:t>
            </a:r>
            <a:r>
              <a:rPr lang="en-US" sz="1800" dirty="0" smtClean="0"/>
              <a:t>-</a:t>
            </a:r>
            <a:r>
              <a:rPr lang="en-US" sz="1800" dirty="0" smtClean="0"/>
              <a:t>screen positioning </a:t>
            </a:r>
            <a:r>
              <a:rPr lang="en-US" sz="1800" dirty="0" smtClean="0"/>
              <a:t>(good for skip-to)</a:t>
            </a:r>
          </a:p>
          <a:p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.hide { </a:t>
            </a:r>
          </a:p>
          <a:p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	position: absolute; </a:t>
            </a:r>
          </a:p>
          <a:p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	left: -9999em; </a:t>
            </a:r>
          </a:p>
          <a:p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}</a:t>
            </a:r>
          </a:p>
          <a:p>
            <a:endParaRPr lang="en-US" sz="1800" dirty="0" smtClean="0"/>
          </a:p>
          <a:p>
            <a:r>
              <a:rPr lang="en-US" sz="1800" dirty="0" smtClean="0"/>
              <a:t>Use clipping (better </a:t>
            </a:r>
            <a:r>
              <a:rPr lang="en-US" sz="1800" dirty="0"/>
              <a:t>for screen readers on </a:t>
            </a:r>
            <a:r>
              <a:rPr lang="en-US" sz="1800" dirty="0" smtClean="0"/>
              <a:t>touch-screen devices</a:t>
            </a:r>
            <a:r>
              <a:rPr lang="en-US" sz="1800" dirty="0"/>
              <a:t> </a:t>
            </a:r>
            <a:r>
              <a:rPr lang="en-US" sz="1800" dirty="0" smtClean="0"/>
              <a:t>and RTL language support)</a:t>
            </a:r>
          </a:p>
          <a:p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.hide { </a:t>
            </a:r>
          </a:p>
          <a:p>
            <a:r>
              <a:rPr lang="en-US" sz="1800" dirty="0">
                <a:latin typeface="Courier New" pitchFamily="49" charset="0"/>
                <a:cs typeface="Courier New" pitchFamily="49" charset="0"/>
              </a:rPr>
              <a:t>	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position</a:t>
            </a:r>
            <a:r>
              <a:rPr lang="en-US" sz="1800" dirty="0">
                <a:latin typeface="Courier New" pitchFamily="49" charset="0"/>
                <a:cs typeface="Courier New" pitchFamily="49" charset="0"/>
              </a:rPr>
              <a:t>: absolute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; </a:t>
            </a:r>
          </a:p>
          <a:p>
            <a:r>
              <a:rPr lang="en-US" sz="1800" dirty="0">
                <a:latin typeface="Courier New" pitchFamily="49" charset="0"/>
                <a:cs typeface="Courier New" pitchFamily="49" charset="0"/>
              </a:rPr>
              <a:t>	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clip</a:t>
            </a:r>
            <a:r>
              <a:rPr lang="en-US" sz="1800" dirty="0">
                <a:latin typeface="Courier New" pitchFamily="49" charset="0"/>
                <a:cs typeface="Courier New" pitchFamily="49" charset="0"/>
              </a:rPr>
              <a:t>: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rect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(1px, 1px, 1px, </a:t>
            </a:r>
            <a:r>
              <a:rPr lang="en-US" sz="1800" dirty="0">
                <a:latin typeface="Courier New" pitchFamily="49" charset="0"/>
                <a:cs typeface="Courier New" pitchFamily="49" charset="0"/>
              </a:rPr>
              <a:t>1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px);</a:t>
            </a:r>
          </a:p>
          <a:p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}</a:t>
            </a:r>
            <a:endParaRPr lang="en-US" sz="1800" dirty="0" smtClean="0"/>
          </a:p>
        </p:txBody>
      </p:sp>
    </p:spTree>
    <p:extLst>
      <p:ext uri="{BB962C8B-B14F-4D97-AF65-F5344CB8AC3E}">
        <p14:creationId xmlns:p14="http://schemas.microsoft.com/office/powerpoint/2010/main" val="4262144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1200" cap="all" baseline="0" dirty="0" smtClean="0">
                <a:solidFill>
                  <a:srgbClr val="00457C"/>
                </a:solidFill>
                <a:effectLst/>
                <a:latin typeface="Arial"/>
                <a:ea typeface="+mn-ea"/>
                <a:cs typeface="Arial"/>
              </a:rPr>
              <a:t>Hiding content</a:t>
            </a:r>
            <a:endParaRPr lang="en-US" sz="2400" dirty="0" smtClean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182" y="1375830"/>
            <a:ext cx="8444218" cy="2363724"/>
          </a:xfrm>
        </p:spPr>
        <p:txBody>
          <a:bodyPr/>
          <a:lstStyle/>
          <a:p>
            <a:r>
              <a:rPr lang="en-US" sz="1800" dirty="0" smtClean="0"/>
              <a:t>Code example:</a:t>
            </a:r>
            <a:endParaRPr lang="en-US" sz="1800" dirty="0"/>
          </a:p>
          <a:p>
            <a:endParaRPr lang="en-US" sz="1800" dirty="0" smtClean="0">
              <a:latin typeface="Courier New"/>
              <a:cs typeface="Courier New"/>
            </a:endParaRPr>
          </a:p>
          <a:p>
            <a:r>
              <a:rPr lang="en-US" sz="1800" dirty="0">
                <a:latin typeface="Courier New"/>
                <a:cs typeface="Courier New"/>
              </a:rPr>
              <a:t>&lt;</a:t>
            </a:r>
            <a:r>
              <a:rPr lang="en-US" sz="1800" dirty="0" smtClean="0">
                <a:latin typeface="Courier New"/>
                <a:cs typeface="Courier New"/>
              </a:rPr>
              <a:t>form&gt;</a:t>
            </a:r>
            <a:endParaRPr lang="en-US" sz="1800" dirty="0">
              <a:latin typeface="Courier New"/>
              <a:cs typeface="Courier New"/>
            </a:endParaRPr>
          </a:p>
          <a:p>
            <a:r>
              <a:rPr lang="en-US" sz="1800" dirty="0">
                <a:latin typeface="Courier New"/>
                <a:cs typeface="Courier New"/>
              </a:rPr>
              <a:t>	&lt;label for="query" </a:t>
            </a:r>
            <a:r>
              <a:rPr lang="en-US" sz="1800" b="1" dirty="0">
                <a:latin typeface="Courier New"/>
                <a:cs typeface="Courier New"/>
              </a:rPr>
              <a:t>class="hide"</a:t>
            </a:r>
            <a:r>
              <a:rPr lang="en-US" sz="1800" dirty="0" smtClean="0">
                <a:latin typeface="Courier New"/>
                <a:cs typeface="Courier New"/>
              </a:rPr>
              <a:t>&gt;Search </a:t>
            </a:r>
            <a:r>
              <a:rPr lang="en-US" sz="1800" dirty="0">
                <a:latin typeface="Courier New"/>
                <a:cs typeface="Courier New"/>
              </a:rPr>
              <a:t>terms:&lt;/label&gt;</a:t>
            </a:r>
          </a:p>
          <a:p>
            <a:r>
              <a:rPr lang="en-US" sz="1800" dirty="0">
                <a:latin typeface="Courier New"/>
                <a:cs typeface="Courier New"/>
              </a:rPr>
              <a:t>	&lt;input name="query" id="query" type</a:t>
            </a:r>
            <a:r>
              <a:rPr lang="en-US" sz="1800" dirty="0" smtClean="0">
                <a:latin typeface="Courier New"/>
                <a:cs typeface="Courier New"/>
              </a:rPr>
              <a:t>="text"&gt;</a:t>
            </a:r>
            <a:endParaRPr lang="en-US" sz="1800" dirty="0">
              <a:latin typeface="Courier New"/>
              <a:cs typeface="Courier New"/>
            </a:endParaRPr>
          </a:p>
          <a:p>
            <a:r>
              <a:rPr lang="en-US" sz="1800" dirty="0">
                <a:latin typeface="Courier New"/>
                <a:cs typeface="Courier New"/>
              </a:rPr>
              <a:t>	&lt;button type="</a:t>
            </a:r>
            <a:r>
              <a:rPr lang="en-US" sz="1800" dirty="0" smtClean="0">
                <a:latin typeface="Courier New"/>
                <a:cs typeface="Courier New"/>
              </a:rPr>
              <a:t>submit</a:t>
            </a:r>
            <a:r>
              <a:rPr lang="en-US" sz="1800" dirty="0">
                <a:latin typeface="Courier New"/>
                <a:cs typeface="Courier New"/>
              </a:rPr>
              <a:t>"</a:t>
            </a:r>
            <a:r>
              <a:rPr lang="en-US" sz="1800" dirty="0" smtClean="0">
                <a:latin typeface="Courier New"/>
                <a:cs typeface="Courier New"/>
              </a:rPr>
              <a:t>&gt;Search&lt;</a:t>
            </a:r>
            <a:r>
              <a:rPr lang="en-US" sz="1800" dirty="0">
                <a:latin typeface="Courier New"/>
                <a:cs typeface="Courier New"/>
              </a:rPr>
              <a:t>/button&gt;</a:t>
            </a:r>
          </a:p>
          <a:p>
            <a:r>
              <a:rPr lang="en-US" sz="1800" dirty="0">
                <a:latin typeface="Courier New"/>
                <a:cs typeface="Courier New"/>
              </a:rPr>
              <a:t>&lt;/form&gt;</a:t>
            </a:r>
          </a:p>
        </p:txBody>
      </p:sp>
      <p:pic>
        <p:nvPicPr>
          <p:cNvPr id="4" name="Picture 3" title="Typical search input box with magnifying glass icon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4419600"/>
            <a:ext cx="3086100" cy="53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6281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Hiding content - transitions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182" y="1375831"/>
            <a:ext cx="8274356" cy="369332"/>
          </a:xfrm>
        </p:spPr>
        <p:txBody>
          <a:bodyPr/>
          <a:lstStyle/>
          <a:p>
            <a:endParaRPr lang="en-US" sz="18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2133600" y="1905000"/>
            <a:ext cx="6248400" cy="304698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defTabSz="457200">
              <a:spcBef>
                <a:spcPct val="0"/>
              </a:spcBef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.foo {</a:t>
            </a:r>
          </a:p>
          <a:p>
            <a:pPr defTabSz="457200">
              <a:spcBef>
                <a:spcPct val="0"/>
              </a:spcBef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  height: 40px;</a:t>
            </a:r>
          </a:p>
          <a:p>
            <a:pPr defTabSz="457200">
              <a:spcBef>
                <a:spcPct val="0"/>
              </a:spcBef>
            </a:pPr>
            <a:r>
              <a:rPr lang="en-US" sz="2400" dirty="0" smtClean="0">
                <a:latin typeface="Courier New" pitchFamily="49" charset="0"/>
                <a:cs typeface="Courier New" pitchFamily="49" charset="0"/>
              </a:rPr>
              <a:t>  transition: 1s all;</a:t>
            </a:r>
          </a:p>
          <a:p>
            <a:pPr defTabSz="457200">
              <a:spcBef>
                <a:spcPct val="0"/>
              </a:spcBef>
            </a:pPr>
            <a:r>
              <a:rPr lang="en-US" sz="2400" dirty="0" smtClean="0">
                <a:latin typeface="Courier New" pitchFamily="49" charset="0"/>
                <a:cs typeface="Courier New" pitchFamily="49" charset="0"/>
              </a:rPr>
              <a:t>}</a:t>
            </a:r>
            <a:endParaRPr lang="en-US" sz="2400" dirty="0">
              <a:latin typeface="Courier New" pitchFamily="49" charset="0"/>
              <a:cs typeface="Courier New" pitchFamily="49" charset="0"/>
            </a:endParaRPr>
          </a:p>
          <a:p>
            <a:pPr defTabSz="457200">
              <a:spcBef>
                <a:spcPct val="0"/>
              </a:spcBef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.</a:t>
            </a:r>
            <a:r>
              <a:rPr lang="en-US" sz="2400" dirty="0" err="1">
                <a:latin typeface="Courier New" pitchFamily="49" charset="0"/>
                <a:cs typeface="Courier New" pitchFamily="49" charset="0"/>
              </a:rPr>
              <a:t>foo.hidden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 {</a:t>
            </a:r>
          </a:p>
          <a:p>
            <a:pPr defTabSz="457200">
              <a:spcBef>
                <a:spcPct val="0"/>
              </a:spcBef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  height: 0;</a:t>
            </a:r>
          </a:p>
          <a:p>
            <a:pPr defTabSz="457200">
              <a:spcBef>
                <a:spcPct val="0"/>
              </a:spcBef>
            </a:pPr>
            <a:r>
              <a:rPr lang="en-US" sz="2400" dirty="0" smtClean="0">
                <a:latin typeface="Courier New" pitchFamily="49" charset="0"/>
                <a:cs typeface="Courier New" pitchFamily="49" charset="0"/>
              </a:rPr>
              <a:t>  transition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: 1s all</a:t>
            </a:r>
            <a:r>
              <a:rPr lang="en-US" sz="2400" dirty="0" smtClean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 defTabSz="457200">
              <a:spcBef>
                <a:spcPct val="0"/>
              </a:spcBef>
            </a:pPr>
            <a:r>
              <a:rPr lang="en-US" sz="2400" dirty="0" smtClean="0">
                <a:latin typeface="Courier New" pitchFamily="49" charset="0"/>
                <a:cs typeface="Courier New" pitchFamily="49" charset="0"/>
              </a:rPr>
              <a:t>}</a:t>
            </a:r>
            <a:endParaRPr lang="en-US" sz="2400" dirty="0">
              <a:latin typeface="Courier New" pitchFamily="49" charset="0"/>
              <a:cs typeface="Courier New" pitchFamily="49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2514600" y="2209800"/>
            <a:ext cx="3352800" cy="3146286"/>
            <a:chOff x="3048000" y="1752600"/>
            <a:chExt cx="3352800" cy="3146286"/>
          </a:xfrm>
        </p:grpSpPr>
        <p:sp>
          <p:nvSpPr>
            <p:cNvPr id="6" name="Flowchart: Summing Junction 5"/>
            <p:cNvSpPr/>
            <p:nvPr/>
          </p:nvSpPr>
          <p:spPr>
            <a:xfrm>
              <a:off x="3505200" y="1752600"/>
              <a:ext cx="2438400" cy="2438400"/>
            </a:xfrm>
            <a:prstGeom prst="flowChartSummingJunction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048000" y="4191000"/>
              <a:ext cx="3352800" cy="70788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marL="0" marR="0" indent="0" algn="ct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0" i="0" u="none" strike="noStrike" kern="1200" cap="all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Gotcha!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88043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Hiding content - transitions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182" y="1375831"/>
            <a:ext cx="8274356" cy="1034129"/>
          </a:xfrm>
        </p:spPr>
        <p:txBody>
          <a:bodyPr/>
          <a:lstStyle/>
          <a:p>
            <a:pPr marL="285750" indent="-285750">
              <a:buFont typeface="Arial" pitchFamily="34" charset="0"/>
              <a:buChar char="•"/>
            </a:pPr>
            <a:r>
              <a:rPr lang="en-US" sz="1800" dirty="0" smtClean="0"/>
              <a:t>CSS transitions </a:t>
            </a:r>
            <a:r>
              <a:rPr lang="en-US" sz="1800" dirty="0"/>
              <a:t>and animations </a:t>
            </a:r>
            <a:r>
              <a:rPr lang="en-US" sz="1800" dirty="0" smtClean="0"/>
              <a:t>which hide content.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800" dirty="0" smtClean="0"/>
              <a:t>Using height of zero alone doesn’t hide the content to screen reader users.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800" dirty="0" smtClean="0"/>
              <a:t>The solution: </a:t>
            </a:r>
            <a:r>
              <a:rPr lang="en-US" sz="1800" dirty="0">
                <a:latin typeface="Courier New" pitchFamily="49" charset="0"/>
                <a:cs typeface="Courier New" pitchFamily="49" charset="0"/>
              </a:rPr>
              <a:t>visibility: hidden;</a:t>
            </a:r>
            <a:endParaRPr lang="en-US" sz="1800" dirty="0" smtClean="0"/>
          </a:p>
        </p:txBody>
      </p:sp>
      <p:pic>
        <p:nvPicPr>
          <p:cNvPr id="4" name="Picture 3" title="t-shirt that says &quot;lost in transition&quot;"/>
          <p:cNvPicPr>
            <a:picLocks noChangeAspect="1"/>
          </p:cNvPicPr>
          <p:nvPr/>
        </p:nvPicPr>
        <p:blipFill rotWithShape="1">
          <a:blip r:embed="rId3"/>
          <a:srcRect l="3498" t="-1" r="2072" b="37854"/>
          <a:stretch/>
        </p:blipFill>
        <p:spPr>
          <a:xfrm>
            <a:off x="876300" y="2933700"/>
            <a:ext cx="4457700" cy="29337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1955533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Hiding content - transitions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182" y="1375831"/>
            <a:ext cx="8274356" cy="3656385"/>
          </a:xfrm>
        </p:spPr>
        <p:txBody>
          <a:bodyPr/>
          <a:lstStyle/>
          <a:p>
            <a:r>
              <a:rPr lang="en-US" sz="1800" dirty="0" smtClean="0"/>
              <a:t>Transition example:</a:t>
            </a:r>
          </a:p>
          <a:p>
            <a:r>
              <a:rPr lang="en-US" sz="1800" dirty="0">
                <a:hlinkClick r:id="rId2"/>
              </a:rPr>
              <a:t>http://bit.ly/</a:t>
            </a:r>
            <a:r>
              <a:rPr lang="en-US" sz="1800" dirty="0" smtClean="0">
                <a:hlinkClick r:id="rId2"/>
              </a:rPr>
              <a:t>1dRgLV8</a:t>
            </a:r>
            <a:endParaRPr lang="en-US" sz="1800" dirty="0" smtClean="0"/>
          </a:p>
          <a:p>
            <a:endParaRPr lang="en-US" dirty="0"/>
          </a:p>
          <a:p>
            <a:r>
              <a:rPr lang="en-US" dirty="0" smtClean="0">
                <a:latin typeface="Courier New" pitchFamily="49" charset="0"/>
                <a:cs typeface="Courier New" pitchFamily="49" charset="0"/>
              </a:rPr>
              <a:t>#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foo 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{</a:t>
            </a:r>
          </a:p>
          <a:p>
            <a:r>
              <a:rPr lang="en-US" dirty="0" smtClean="0">
                <a:latin typeface="Courier New" pitchFamily="49" charset="0"/>
                <a:cs typeface="Courier New" pitchFamily="49" charset="0"/>
              </a:rPr>
              <a:t>	height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: 50px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;</a:t>
            </a:r>
          </a:p>
          <a:p>
            <a:r>
              <a:rPr lang="en-US" dirty="0" smtClean="0">
                <a:latin typeface="Courier New" pitchFamily="49" charset="0"/>
                <a:cs typeface="Courier New" pitchFamily="49" charset="0"/>
              </a:rPr>
              <a:t>	transition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: 1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s all;</a:t>
            </a:r>
          </a:p>
          <a:p>
            <a:r>
              <a:rPr lang="en-US" dirty="0" smtClean="0">
                <a:latin typeface="Courier New" pitchFamily="49" charset="0"/>
                <a:cs typeface="Courier New" pitchFamily="49" charset="0"/>
              </a:rPr>
              <a:t>}</a:t>
            </a:r>
          </a:p>
          <a:p>
            <a:r>
              <a:rPr lang="en-US" dirty="0" smtClean="0">
                <a:latin typeface="Courier New" pitchFamily="49" charset="0"/>
                <a:cs typeface="Courier New" pitchFamily="49" charset="0"/>
              </a:rPr>
              <a:t>#</a:t>
            </a:r>
            <a:r>
              <a:rPr lang="en-US" dirty="0" err="1">
                <a:latin typeface="Courier New" pitchFamily="49" charset="0"/>
                <a:cs typeface="Courier New" pitchFamily="49" charset="0"/>
              </a:rPr>
              <a:t>foo.hidden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 {	</a:t>
            </a:r>
            <a:endParaRPr lang="en-US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en-US" dirty="0" smtClean="0">
                <a:latin typeface="Courier New" pitchFamily="49" charset="0"/>
                <a:cs typeface="Courier New" pitchFamily="49" charset="0"/>
              </a:rPr>
              <a:t>	height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: 0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;</a:t>
            </a:r>
          </a:p>
          <a:p>
            <a:r>
              <a:rPr lang="en-US" dirty="0" smtClean="0">
                <a:latin typeface="Courier New" pitchFamily="49" charset="0"/>
                <a:cs typeface="Courier New" pitchFamily="49" charset="0"/>
              </a:rPr>
              <a:t>	visibility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: hidden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;</a:t>
            </a:r>
            <a:endParaRPr lang="en-US" dirty="0">
              <a:latin typeface="Courier New" pitchFamily="49" charset="0"/>
              <a:cs typeface="Courier New" pitchFamily="49" charset="0"/>
            </a:endParaRPr>
          </a:p>
          <a:p>
            <a:r>
              <a:rPr lang="en-US" dirty="0" smtClean="0">
                <a:latin typeface="Courier New" pitchFamily="49" charset="0"/>
                <a:cs typeface="Courier New" pitchFamily="49" charset="0"/>
              </a:rPr>
              <a:t>	transition: 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1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s all;</a:t>
            </a:r>
          </a:p>
          <a:p>
            <a:r>
              <a:rPr lang="en-US" dirty="0">
                <a:latin typeface="Courier New" pitchFamily="49" charset="0"/>
                <a:cs typeface="Courier New" pitchFamily="49" charset="0"/>
              </a:rPr>
              <a:t>}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9543103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Hiding content - transitions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182" y="1375831"/>
            <a:ext cx="8274356" cy="2973122"/>
          </a:xfrm>
        </p:spPr>
        <p:txBody>
          <a:bodyPr/>
          <a:lstStyle/>
          <a:p>
            <a:r>
              <a:rPr lang="en-US" sz="1800" dirty="0" smtClean="0"/>
              <a:t>PS: Don’t forget the ARIA Goodness!</a:t>
            </a:r>
          </a:p>
          <a:p>
            <a:pPr marL="285750" indent="-285750">
              <a:buFont typeface="Arial" pitchFamily="34" charset="0"/>
              <a:buChar char="•"/>
            </a:pPr>
            <a:endParaRPr lang="en-US" sz="1800" dirty="0"/>
          </a:p>
          <a:p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&lt;</a:t>
            </a:r>
            <a:r>
              <a:rPr lang="en-US" sz="1800" dirty="0">
                <a:latin typeface="Courier New" pitchFamily="49" charset="0"/>
                <a:cs typeface="Courier New" pitchFamily="49" charset="0"/>
              </a:rPr>
              <a:t>a id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=</a:t>
            </a:r>
            <a:r>
              <a:rPr lang="en-US" sz="1800" dirty="0">
                <a:latin typeface="Courier New" pitchFamily="49" charset="0"/>
                <a:cs typeface="Courier New" pitchFamily="49" charset="0"/>
              </a:rPr>
              <a:t>"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baz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" </a:t>
            </a:r>
            <a:r>
              <a:rPr lang="en-US" sz="1800" dirty="0">
                <a:latin typeface="Courier New" pitchFamily="49" charset="0"/>
                <a:cs typeface="Courier New" pitchFamily="49" charset="0"/>
              </a:rPr>
              <a:t>class="bar" </a:t>
            </a:r>
            <a:r>
              <a:rPr lang="en-US" sz="1800" dirty="0" err="1">
                <a:latin typeface="Courier New" pitchFamily="49" charset="0"/>
                <a:cs typeface="Courier New" pitchFamily="49" charset="0"/>
              </a:rPr>
              <a:t>href</a:t>
            </a:r>
            <a:r>
              <a:rPr lang="en-US" sz="1800" dirty="0">
                <a:latin typeface="Courier New" pitchFamily="49" charset="0"/>
                <a:cs typeface="Courier New" pitchFamily="49" charset="0"/>
              </a:rPr>
              <a:t>="#foo" </a:t>
            </a:r>
            <a:endParaRPr lang="en-US" sz="1800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en-US" sz="1800" dirty="0">
                <a:latin typeface="Courier New" pitchFamily="49" charset="0"/>
                <a:cs typeface="Courier New" pitchFamily="49" charset="0"/>
              </a:rPr>
              <a:t>	</a:t>
            </a:r>
            <a:r>
              <a:rPr lang="en-US" sz="1800" b="1" dirty="0" smtClean="0">
                <a:latin typeface="Courier New" pitchFamily="49" charset="0"/>
                <a:cs typeface="Courier New" pitchFamily="49" charset="0"/>
              </a:rPr>
              <a:t>aria-controls</a:t>
            </a:r>
            <a:r>
              <a:rPr lang="en-US" sz="1800" b="1" dirty="0">
                <a:latin typeface="Courier New" pitchFamily="49" charset="0"/>
                <a:cs typeface="Courier New" pitchFamily="49" charset="0"/>
              </a:rPr>
              <a:t>="foo" </a:t>
            </a:r>
            <a:endParaRPr lang="en-US" sz="1800" b="1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en-US" sz="1800" b="1" dirty="0">
                <a:latin typeface="Courier New" pitchFamily="49" charset="0"/>
                <a:cs typeface="Courier New" pitchFamily="49" charset="0"/>
              </a:rPr>
              <a:t>	</a:t>
            </a:r>
            <a:r>
              <a:rPr lang="en-US" sz="1800" b="1" dirty="0" smtClean="0">
                <a:latin typeface="Courier New" pitchFamily="49" charset="0"/>
                <a:cs typeface="Courier New" pitchFamily="49" charset="0"/>
              </a:rPr>
              <a:t>aria-expanded</a:t>
            </a:r>
            <a:r>
              <a:rPr lang="en-US" sz="1800" b="1" dirty="0">
                <a:latin typeface="Courier New" pitchFamily="49" charset="0"/>
                <a:cs typeface="Courier New" pitchFamily="49" charset="0"/>
              </a:rPr>
              <a:t>="true"</a:t>
            </a:r>
            <a:r>
              <a:rPr lang="en-US" sz="1800" dirty="0">
                <a:latin typeface="Courier New" pitchFamily="49" charset="0"/>
                <a:cs typeface="Courier New" pitchFamily="49" charset="0"/>
              </a:rPr>
              <a:t>&gt;Toggle&lt;/a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&gt;</a:t>
            </a:r>
          </a:p>
          <a:p>
            <a:endParaRPr lang="en-US" sz="1800" dirty="0">
              <a:latin typeface="Courier New" pitchFamily="49" charset="0"/>
              <a:cs typeface="Courier New" pitchFamily="49" charset="0"/>
            </a:endParaRPr>
          </a:p>
          <a:p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&lt;</a:t>
            </a:r>
            <a:r>
              <a:rPr lang="en-US" sz="1800" dirty="0">
                <a:latin typeface="Courier New" pitchFamily="49" charset="0"/>
                <a:cs typeface="Courier New" pitchFamily="49" charset="0"/>
              </a:rPr>
              <a:t>div id="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foo" </a:t>
            </a:r>
            <a:r>
              <a:rPr lang="en-US" sz="1800" b="1" dirty="0" smtClean="0">
                <a:latin typeface="Courier New" pitchFamily="49" charset="0"/>
                <a:cs typeface="Courier New" pitchFamily="49" charset="0"/>
              </a:rPr>
              <a:t>aria-</a:t>
            </a:r>
            <a:r>
              <a:rPr lang="en-US" sz="1800" b="1" dirty="0" err="1" smtClean="0">
                <a:latin typeface="Courier New" pitchFamily="49" charset="0"/>
                <a:cs typeface="Courier New" pitchFamily="49" charset="0"/>
              </a:rPr>
              <a:t>labelledby</a:t>
            </a:r>
            <a:r>
              <a:rPr lang="en-US" sz="1800" b="1" dirty="0" smtClean="0">
                <a:latin typeface="Courier New" pitchFamily="49" charset="0"/>
                <a:cs typeface="Courier New" pitchFamily="49" charset="0"/>
              </a:rPr>
              <a:t>=</a:t>
            </a:r>
            <a:r>
              <a:rPr lang="en-US" sz="1800" b="1" dirty="0">
                <a:latin typeface="Courier New" pitchFamily="49" charset="0"/>
                <a:cs typeface="Courier New" pitchFamily="49" charset="0"/>
              </a:rPr>
              <a:t>"</a:t>
            </a:r>
            <a:r>
              <a:rPr lang="en-US" sz="1800" b="1" dirty="0" err="1" smtClean="0">
                <a:latin typeface="Courier New" pitchFamily="49" charset="0"/>
                <a:cs typeface="Courier New" pitchFamily="49" charset="0"/>
              </a:rPr>
              <a:t>baz</a:t>
            </a:r>
            <a:r>
              <a:rPr lang="en-US" sz="1800" b="1" dirty="0" smtClean="0">
                <a:latin typeface="Courier New" pitchFamily="49" charset="0"/>
                <a:cs typeface="Courier New" pitchFamily="49" charset="0"/>
              </a:rPr>
              <a:t>"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&gt;</a:t>
            </a:r>
            <a:r>
              <a:rPr lang="en-US" sz="1800" dirty="0" err="1">
                <a:latin typeface="Courier New" pitchFamily="49" charset="0"/>
                <a:cs typeface="Courier New" pitchFamily="49" charset="0"/>
              </a:rPr>
              <a:t>Lorem</a:t>
            </a:r>
            <a:r>
              <a:rPr lang="en-US" sz="18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800" dirty="0" err="1">
                <a:latin typeface="Courier New" pitchFamily="49" charset="0"/>
                <a:cs typeface="Courier New" pitchFamily="49" charset="0"/>
              </a:rPr>
              <a:t>ipsum</a:t>
            </a:r>
            <a:r>
              <a:rPr lang="en-US" sz="1800" dirty="0">
                <a:latin typeface="Courier New" pitchFamily="49" charset="0"/>
                <a:cs typeface="Courier New" pitchFamily="49" charset="0"/>
              </a:rPr>
              <a:t> dolor sit </a:t>
            </a:r>
            <a:r>
              <a:rPr lang="en-US" sz="1800" dirty="0" err="1">
                <a:latin typeface="Courier New" pitchFamily="49" charset="0"/>
                <a:cs typeface="Courier New" pitchFamily="49" charset="0"/>
              </a:rPr>
              <a:t>amet</a:t>
            </a:r>
            <a:r>
              <a:rPr lang="en-US" sz="1800" dirty="0">
                <a:latin typeface="Courier New" pitchFamily="49" charset="0"/>
                <a:cs typeface="Courier New" pitchFamily="49" charset="0"/>
              </a:rPr>
              <a:t>.&lt;/div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&gt;</a:t>
            </a:r>
          </a:p>
          <a:p>
            <a:endParaRPr lang="en-US" sz="1800" dirty="0" smtClean="0"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8839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Hiding content - transitions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182" y="1375831"/>
            <a:ext cx="8274356" cy="3305520"/>
          </a:xfrm>
        </p:spPr>
        <p:txBody>
          <a:bodyPr/>
          <a:lstStyle/>
          <a:p>
            <a:r>
              <a:rPr lang="en-US" sz="1800" dirty="0" smtClean="0"/>
              <a:t>CSS Animations</a:t>
            </a:r>
          </a:p>
          <a:p>
            <a:r>
              <a:rPr lang="en-US" sz="1800" dirty="0">
                <a:hlinkClick r:id="rId2"/>
              </a:rPr>
              <a:t>http://</a:t>
            </a:r>
            <a:r>
              <a:rPr lang="en-US" sz="1800" dirty="0" smtClean="0">
                <a:hlinkClick r:id="rId2"/>
              </a:rPr>
              <a:t>bit.ly/15l1P9O</a:t>
            </a:r>
            <a:endParaRPr lang="en-US" sz="1800" dirty="0" smtClean="0"/>
          </a:p>
          <a:p>
            <a:endParaRPr lang="en-US" sz="1800" dirty="0" smtClean="0"/>
          </a:p>
          <a:p>
            <a:endParaRPr lang="en-US" sz="1800" dirty="0" smtClean="0"/>
          </a:p>
          <a:p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$("#</a:t>
            </a:r>
            <a:r>
              <a:rPr lang="en-US" sz="1800" dirty="0">
                <a:latin typeface="Courier New" pitchFamily="49" charset="0"/>
                <a:cs typeface="Courier New" pitchFamily="49" charset="0"/>
              </a:rPr>
              <a:t>foo").bind("</a:t>
            </a:r>
            <a:r>
              <a:rPr lang="en-US" sz="1800" dirty="0" err="1">
                <a:latin typeface="Courier New" pitchFamily="49" charset="0"/>
                <a:cs typeface="Courier New" pitchFamily="49" charset="0"/>
              </a:rPr>
              <a:t>animationend</a:t>
            </a:r>
            <a:r>
              <a:rPr lang="en-US" sz="18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800" dirty="0" err="1">
                <a:latin typeface="Courier New" pitchFamily="49" charset="0"/>
                <a:cs typeface="Courier New" pitchFamily="49" charset="0"/>
              </a:rPr>
              <a:t>webkitAnimationEnd</a:t>
            </a:r>
            <a:r>
              <a:rPr lang="en-US" sz="18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800" dirty="0" err="1">
                <a:latin typeface="Courier New" pitchFamily="49" charset="0"/>
                <a:cs typeface="Courier New" pitchFamily="49" charset="0"/>
              </a:rPr>
              <a:t>oAnimationEnd</a:t>
            </a:r>
            <a:r>
              <a:rPr lang="en-US" sz="18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800" dirty="0" err="1">
                <a:latin typeface="Courier New" pitchFamily="49" charset="0"/>
                <a:cs typeface="Courier New" pitchFamily="49" charset="0"/>
              </a:rPr>
              <a:t>MSAnimationEnd</a:t>
            </a:r>
            <a:r>
              <a:rPr lang="en-US" sz="1800" dirty="0">
                <a:latin typeface="Courier New" pitchFamily="49" charset="0"/>
                <a:cs typeface="Courier New" pitchFamily="49" charset="0"/>
              </a:rPr>
              <a:t>", function(){</a:t>
            </a:r>
          </a:p>
          <a:p>
            <a:r>
              <a:rPr lang="en-US" sz="1800" dirty="0">
                <a:latin typeface="Courier New" pitchFamily="49" charset="0"/>
                <a:cs typeface="Courier New" pitchFamily="49" charset="0"/>
              </a:rPr>
              <a:t>	if (!$("#foo").</a:t>
            </a:r>
            <a:r>
              <a:rPr lang="en-US" sz="1800" dirty="0" err="1">
                <a:latin typeface="Courier New" pitchFamily="49" charset="0"/>
                <a:cs typeface="Courier New" pitchFamily="49" charset="0"/>
              </a:rPr>
              <a:t>hasClass</a:t>
            </a:r>
            <a:r>
              <a:rPr lang="en-US" sz="1800" dirty="0">
                <a:latin typeface="Courier New" pitchFamily="49" charset="0"/>
                <a:cs typeface="Courier New" pitchFamily="49" charset="0"/>
              </a:rPr>
              <a:t>("displayed")) {</a:t>
            </a:r>
          </a:p>
          <a:p>
            <a:r>
              <a:rPr lang="en-US" sz="1800" dirty="0">
                <a:latin typeface="Courier New" pitchFamily="49" charset="0"/>
                <a:cs typeface="Courier New" pitchFamily="49" charset="0"/>
              </a:rPr>
              <a:t>		$('#foo').</a:t>
            </a:r>
            <a:r>
              <a:rPr lang="en-US" sz="1800" dirty="0" err="1">
                <a:latin typeface="Courier New" pitchFamily="49" charset="0"/>
                <a:cs typeface="Courier New" pitchFamily="49" charset="0"/>
              </a:rPr>
              <a:t>css</a:t>
            </a:r>
            <a:r>
              <a:rPr lang="en-US" sz="1800" dirty="0">
                <a:latin typeface="Courier New" pitchFamily="49" charset="0"/>
                <a:cs typeface="Courier New" pitchFamily="49" charset="0"/>
              </a:rPr>
              <a:t>("</a:t>
            </a:r>
            <a:r>
              <a:rPr lang="en-US" sz="1800" dirty="0" err="1">
                <a:latin typeface="Courier New" pitchFamily="49" charset="0"/>
                <a:cs typeface="Courier New" pitchFamily="49" charset="0"/>
              </a:rPr>
              <a:t>display","none</a:t>
            </a:r>
            <a:r>
              <a:rPr lang="en-US" sz="1800" dirty="0">
                <a:latin typeface="Courier New" pitchFamily="49" charset="0"/>
                <a:cs typeface="Courier New" pitchFamily="49" charset="0"/>
              </a:rPr>
              <a:t>");</a:t>
            </a:r>
          </a:p>
          <a:p>
            <a:r>
              <a:rPr lang="en-US" sz="1800" dirty="0">
                <a:latin typeface="Courier New" pitchFamily="49" charset="0"/>
                <a:cs typeface="Courier New" pitchFamily="49" charset="0"/>
              </a:rPr>
              <a:t>	}</a:t>
            </a:r>
          </a:p>
          <a:p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});</a:t>
            </a:r>
          </a:p>
        </p:txBody>
      </p:sp>
    </p:spTree>
    <p:extLst>
      <p:ext uri="{BB962C8B-B14F-4D97-AF65-F5344CB8AC3E}">
        <p14:creationId xmlns:p14="http://schemas.microsoft.com/office/powerpoint/2010/main" val="19355779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>
          <a:xfrm>
            <a:off x="471182" y="1375831"/>
            <a:ext cx="8274356" cy="3693320"/>
          </a:xfrm>
        </p:spPr>
        <p:txBody>
          <a:bodyPr/>
          <a:lstStyle/>
          <a:p>
            <a:pPr marL="285750" indent="-285750">
              <a:buFont typeface="Arial" pitchFamily="34" charset="0"/>
              <a:buChar char="•"/>
            </a:pPr>
            <a:r>
              <a:rPr lang="en-US" sz="1800" dirty="0" smtClean="0"/>
              <a:t>About </a:t>
            </a:r>
            <a:r>
              <a:rPr lang="en-US" sz="1800" dirty="0" smtClean="0"/>
              <a:t>me &amp; my team</a:t>
            </a:r>
            <a:endParaRPr lang="en-US" sz="18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sz="1800" dirty="0"/>
              <a:t>What’s a Gotcha</a:t>
            </a:r>
            <a:r>
              <a:rPr lang="en-US" sz="1800" dirty="0" smtClean="0"/>
              <a:t>?</a:t>
            </a:r>
          </a:p>
          <a:p>
            <a:pPr marL="285750" indent="-285750">
              <a:buSzPct val="100000"/>
              <a:buFont typeface="Arial" pitchFamily="34" charset="0"/>
              <a:buChar char="•"/>
            </a:pPr>
            <a:r>
              <a:rPr lang="en-US" sz="1800" dirty="0" smtClean="0"/>
              <a:t>Link</a:t>
            </a:r>
            <a:r>
              <a:rPr lang="en-US" sz="1800" baseline="0" dirty="0" smtClean="0"/>
              <a:t> o</a:t>
            </a:r>
            <a:r>
              <a:rPr lang="en-US" sz="1800" dirty="0" smtClean="0"/>
              <a:t>utline</a:t>
            </a:r>
          </a:p>
          <a:p>
            <a:pPr marL="285750" indent="-285750">
              <a:buSzPct val="100000"/>
              <a:buFont typeface="Arial" pitchFamily="34" charset="0"/>
              <a:buChar char="•"/>
            </a:pPr>
            <a:r>
              <a:rPr lang="en-US" sz="1800" dirty="0" smtClean="0"/>
              <a:t>Hiding</a:t>
            </a:r>
            <a:r>
              <a:rPr lang="en-US" sz="1800" baseline="0" dirty="0" smtClean="0"/>
              <a:t> content</a:t>
            </a:r>
            <a:endParaRPr lang="en-US" sz="1800" dirty="0"/>
          </a:p>
          <a:p>
            <a:pPr marL="285750" indent="-285750">
              <a:buSzPct val="100000"/>
              <a:buFont typeface="Arial" pitchFamily="34" charset="0"/>
              <a:buChar char="•"/>
            </a:pPr>
            <a:r>
              <a:rPr lang="en-US" sz="1800" baseline="0" dirty="0" smtClean="0"/>
              <a:t>Hiding</a:t>
            </a:r>
            <a:r>
              <a:rPr lang="en-US" sz="1800" dirty="0" smtClean="0"/>
              <a:t> content with t</a:t>
            </a:r>
            <a:r>
              <a:rPr lang="en-US" sz="1800" baseline="0" dirty="0" smtClean="0"/>
              <a:t>ransitions</a:t>
            </a:r>
          </a:p>
          <a:p>
            <a:pPr marL="285750" indent="-285750">
              <a:buSzPct val="100000"/>
              <a:buFont typeface="Arial" pitchFamily="34" charset="0"/>
              <a:buChar char="•"/>
            </a:pPr>
            <a:r>
              <a:rPr lang="en-US" sz="1800" baseline="0" dirty="0" smtClean="0"/>
              <a:t>CSS-generated</a:t>
            </a:r>
            <a:r>
              <a:rPr lang="en-US" sz="1800" dirty="0" smtClean="0"/>
              <a:t> c</a:t>
            </a:r>
            <a:r>
              <a:rPr lang="en-US" sz="1800" dirty="0"/>
              <a:t>ontent</a:t>
            </a:r>
          </a:p>
          <a:p>
            <a:pPr marL="628650" lvl="1" indent="-285750">
              <a:buSzPct val="100000"/>
              <a:buFont typeface="Arial" pitchFamily="34" charset="0"/>
              <a:buChar char="•"/>
            </a:pPr>
            <a:r>
              <a:rPr lang="en-US" sz="1800" dirty="0" smtClean="0"/>
              <a:t>Font icons</a:t>
            </a:r>
            <a:endParaRPr lang="en-US" sz="1800" baseline="0" dirty="0" smtClean="0"/>
          </a:p>
          <a:p>
            <a:pPr marL="285750" indent="-285750">
              <a:buSzPct val="100000"/>
              <a:buFont typeface="Arial" pitchFamily="34" charset="0"/>
              <a:buChar char="•"/>
            </a:pPr>
            <a:r>
              <a:rPr lang="en-US" sz="1800" baseline="0" dirty="0" smtClean="0"/>
              <a:t>Using sprites</a:t>
            </a:r>
          </a:p>
          <a:p>
            <a:pPr marL="285750" indent="-285750">
              <a:buSzPct val="100000"/>
              <a:buFont typeface="Arial" pitchFamily="34" charset="0"/>
              <a:buChar char="•"/>
            </a:pPr>
            <a:r>
              <a:rPr lang="en-US" sz="1800" baseline="0" dirty="0" smtClean="0"/>
              <a:t>Text</a:t>
            </a:r>
            <a:r>
              <a:rPr lang="en-US" sz="1800" dirty="0" smtClean="0"/>
              <a:t> size/readability</a:t>
            </a:r>
            <a:endParaRPr lang="en-US" sz="1800" baseline="0" dirty="0" smtClean="0"/>
          </a:p>
          <a:p>
            <a:pPr marL="285750" indent="-285750">
              <a:buSzPct val="100000"/>
              <a:buFont typeface="Arial" pitchFamily="34" charset="0"/>
              <a:buChar char="•"/>
            </a:pPr>
            <a:r>
              <a:rPr lang="en-US" sz="1800" dirty="0" smtClean="0"/>
              <a:t>Text links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800" dirty="0" smtClean="0"/>
              <a:t>Questions/Contact</a:t>
            </a:r>
            <a:endParaRPr lang="en-US" sz="1800" dirty="0"/>
          </a:p>
        </p:txBody>
      </p:sp>
      <p:pic>
        <p:nvPicPr>
          <p:cNvPr id="3" name="Picture 2" descr=".css { real: life; }" title="fun css snippet"/>
          <p:cNvPicPr>
            <a:picLocks noChangeAspect="1"/>
          </p:cNvPicPr>
          <p:nvPr/>
        </p:nvPicPr>
        <p:blipFill rotWithShape="1">
          <a:blip r:embed="rId3"/>
          <a:srcRect t="6307" b="7206"/>
          <a:stretch/>
        </p:blipFill>
        <p:spPr>
          <a:xfrm>
            <a:off x="6781800" y="1524000"/>
            <a:ext cx="1993900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9881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2680" y="246238"/>
            <a:ext cx="6487440" cy="461665"/>
          </a:xfrm>
        </p:spPr>
        <p:txBody>
          <a:bodyPr/>
          <a:lstStyle/>
          <a:p>
            <a:pPr>
              <a:defRPr/>
            </a:pPr>
            <a:r>
              <a:rPr lang="en-US" dirty="0"/>
              <a:t>CSS-generated content</a:t>
            </a:r>
            <a:endParaRPr lang="en-US" sz="2400" dirty="0" smtClean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182" y="1375831"/>
            <a:ext cx="8274356" cy="369332"/>
          </a:xfrm>
        </p:spPr>
        <p:txBody>
          <a:bodyPr/>
          <a:lstStyle/>
          <a:p>
            <a:endParaRPr lang="en-US" sz="1800" dirty="0"/>
          </a:p>
        </p:txBody>
      </p:sp>
      <p:sp>
        <p:nvSpPr>
          <p:cNvPr id="4" name="TextBox 3"/>
          <p:cNvSpPr txBox="1"/>
          <p:nvPr/>
        </p:nvSpPr>
        <p:spPr>
          <a:xfrm>
            <a:off x="2133600" y="2595890"/>
            <a:ext cx="6477000" cy="13849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defTabSz="457200">
              <a:spcBef>
                <a:spcPct val="0"/>
              </a:spcBef>
            </a:pPr>
            <a:r>
              <a:rPr lang="en-US" sz="2800" dirty="0">
                <a:latin typeface="Courier New" pitchFamily="49" charset="0"/>
                <a:cs typeface="Courier New" pitchFamily="49" charset="0"/>
              </a:rPr>
              <a:t>h1:before </a:t>
            </a:r>
            <a:r>
              <a:rPr lang="en-US" sz="2800" dirty="0" smtClean="0">
                <a:latin typeface="Courier New" pitchFamily="49" charset="0"/>
                <a:cs typeface="Courier New" pitchFamily="49" charset="0"/>
              </a:rPr>
              <a:t>{</a:t>
            </a:r>
          </a:p>
          <a:p>
            <a:pPr defTabSz="457200">
              <a:spcBef>
                <a:spcPct val="0"/>
              </a:spcBef>
            </a:pPr>
            <a:r>
              <a:rPr lang="en-US" sz="2800" dirty="0" smtClean="0">
                <a:latin typeface="Courier New" pitchFamily="49" charset="0"/>
                <a:cs typeface="Courier New" pitchFamily="49" charset="0"/>
              </a:rPr>
              <a:t>  content</a:t>
            </a:r>
            <a:r>
              <a:rPr lang="en-US" sz="2800" dirty="0">
                <a:latin typeface="Courier New" pitchFamily="49" charset="0"/>
                <a:cs typeface="Courier New" pitchFamily="49" charset="0"/>
              </a:rPr>
              <a:t>: "Chapter: </a:t>
            </a:r>
            <a:r>
              <a:rPr lang="en-US" sz="2800" dirty="0" smtClean="0">
                <a:latin typeface="Courier New" pitchFamily="49" charset="0"/>
                <a:cs typeface="Courier New" pitchFamily="49" charset="0"/>
              </a:rPr>
              <a:t>";</a:t>
            </a:r>
            <a:endParaRPr lang="en-US" sz="2800" dirty="0">
              <a:latin typeface="Courier New" pitchFamily="49" charset="0"/>
              <a:cs typeface="Courier New" pitchFamily="49" charset="0"/>
            </a:endParaRPr>
          </a:p>
          <a:p>
            <a:pPr defTabSz="457200">
              <a:spcBef>
                <a:spcPct val="0"/>
              </a:spcBef>
            </a:pPr>
            <a:r>
              <a:rPr lang="en-US" sz="2800" dirty="0" smtClean="0">
                <a:latin typeface="Courier New" pitchFamily="49" charset="0"/>
                <a:cs typeface="Courier New" pitchFamily="49" charset="0"/>
              </a:rPr>
              <a:t>}</a:t>
            </a:r>
            <a:endParaRPr lang="en-US" sz="2800" dirty="0">
              <a:latin typeface="Courier New" pitchFamily="49" charset="0"/>
              <a:cs typeface="Courier New" pitchFamily="49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2743200" y="1882914"/>
            <a:ext cx="3352800" cy="3146286"/>
            <a:chOff x="3048000" y="1752600"/>
            <a:chExt cx="3352800" cy="3146286"/>
          </a:xfrm>
        </p:grpSpPr>
        <p:sp>
          <p:nvSpPr>
            <p:cNvPr id="6" name="Flowchart: Summing Junction 5"/>
            <p:cNvSpPr/>
            <p:nvPr/>
          </p:nvSpPr>
          <p:spPr>
            <a:xfrm>
              <a:off x="3505200" y="1752600"/>
              <a:ext cx="2438400" cy="2438400"/>
            </a:xfrm>
            <a:prstGeom prst="flowChartSummingJunction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048000" y="4191000"/>
              <a:ext cx="3352800" cy="70788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marL="0" marR="0" indent="0" algn="ct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0" i="0" u="none" strike="noStrike" kern="1200" cap="all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Gotcha!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352084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2680" y="246238"/>
            <a:ext cx="6487440" cy="461665"/>
          </a:xfrm>
        </p:spPr>
        <p:txBody>
          <a:bodyPr/>
          <a:lstStyle/>
          <a:p>
            <a:pPr>
              <a:defRPr/>
            </a:pPr>
            <a:r>
              <a:rPr lang="en-US" dirty="0"/>
              <a:t>CSS-generated content</a:t>
            </a:r>
            <a:endParaRPr lang="en-US" sz="2400" dirty="0" smtClean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182" y="1375831"/>
            <a:ext cx="7987018" cy="1588127"/>
          </a:xfrm>
        </p:spPr>
        <p:txBody>
          <a:bodyPr/>
          <a:lstStyle/>
          <a:p>
            <a:pPr marL="285750" indent="-285750">
              <a:buFont typeface="Arial" pitchFamily="34" charset="0"/>
              <a:buChar char="•"/>
            </a:pPr>
            <a:r>
              <a:rPr lang="en-US" sz="1800" dirty="0" smtClean="0"/>
              <a:t>Be cautious when creating content with CSS.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800" dirty="0" smtClean="0"/>
              <a:t>Content from :before and :after pseudo-elements not accessible with some screen readers and older browsers (&lt;IE8).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800" dirty="0" smtClean="0"/>
              <a:t>Latest Voiceover and </a:t>
            </a:r>
            <a:r>
              <a:rPr lang="en-US" sz="1800" dirty="0" err="1" smtClean="0"/>
              <a:t>NVDA+Firefox</a:t>
            </a:r>
            <a:r>
              <a:rPr lang="en-US" sz="1800" dirty="0" smtClean="0"/>
              <a:t> supports </a:t>
            </a:r>
            <a:r>
              <a:rPr lang="en-US" sz="1800" dirty="0"/>
              <a:t>:before and :after, </a:t>
            </a:r>
            <a:r>
              <a:rPr lang="en-US" sz="1800" dirty="0" smtClean="0"/>
              <a:t>but not CSS counters.</a:t>
            </a:r>
          </a:p>
        </p:txBody>
      </p:sp>
      <p:pic>
        <p:nvPicPr>
          <p:cNvPr id="10242" name="Picture 2" title="Funny line drawing of man looking frustrate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92" r="2680" b="4273"/>
          <a:stretch/>
        </p:blipFill>
        <p:spPr bwMode="auto">
          <a:xfrm>
            <a:off x="838200" y="3505200"/>
            <a:ext cx="2876550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87872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2680" y="246238"/>
            <a:ext cx="6487440" cy="461665"/>
          </a:xfrm>
        </p:spPr>
        <p:txBody>
          <a:bodyPr/>
          <a:lstStyle/>
          <a:p>
            <a:pPr>
              <a:defRPr/>
            </a:pPr>
            <a:r>
              <a:rPr lang="en-US" dirty="0"/>
              <a:t>CSS-generated content</a:t>
            </a:r>
            <a:endParaRPr lang="en-US" sz="2400" dirty="0" smtClean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182" y="1375831"/>
            <a:ext cx="8274356" cy="1643527"/>
          </a:xfrm>
        </p:spPr>
        <p:txBody>
          <a:bodyPr/>
          <a:lstStyle/>
          <a:p>
            <a:pPr marL="285750" indent="-285750">
              <a:buFont typeface="Arial" pitchFamily="34" charset="0"/>
              <a:buChar char="•"/>
            </a:pPr>
            <a:r>
              <a:rPr lang="en-US" sz="1800" dirty="0" smtClean="0"/>
              <a:t>Besides accessibility:</a:t>
            </a:r>
          </a:p>
          <a:p>
            <a:pPr marL="628650" lvl="1" indent="-285750">
              <a:buSzPct val="100000"/>
              <a:buFont typeface="Arial" pitchFamily="34" charset="0"/>
              <a:buChar char="•"/>
            </a:pPr>
            <a:r>
              <a:rPr lang="en-US" sz="1800" dirty="0"/>
              <a:t>Bad for progressive </a:t>
            </a:r>
            <a:r>
              <a:rPr lang="en-US" sz="1800" dirty="0" smtClean="0"/>
              <a:t>enhancement/</a:t>
            </a:r>
            <a:r>
              <a:rPr lang="en-US" sz="1800" dirty="0"/>
              <a:t>separation of content from </a:t>
            </a:r>
            <a:r>
              <a:rPr lang="en-US" sz="1800" dirty="0" smtClean="0"/>
              <a:t>presentation (content not part of DOM).</a:t>
            </a:r>
            <a:endParaRPr lang="en-US" sz="1800" dirty="0"/>
          </a:p>
          <a:p>
            <a:pPr marL="628650" lvl="1" indent="-285750">
              <a:buSzPct val="100000"/>
              <a:buFont typeface="Arial" pitchFamily="34" charset="0"/>
              <a:buChar char="•"/>
            </a:pPr>
            <a:r>
              <a:rPr lang="en-US" sz="1800" dirty="0" smtClean="0"/>
              <a:t>Makes internationalization much more difficult.</a:t>
            </a:r>
            <a:endParaRPr lang="en-US" sz="1800" dirty="0"/>
          </a:p>
          <a:p>
            <a:pPr marL="628650" lvl="1" indent="-285750">
              <a:buSzPct val="100000"/>
              <a:buFont typeface="Arial" pitchFamily="34" charset="0"/>
              <a:buChar char="•"/>
            </a:pPr>
            <a:r>
              <a:rPr lang="en-US" sz="1800" dirty="0"/>
              <a:t>Could be maintenance issue</a:t>
            </a:r>
            <a:r>
              <a:rPr lang="en-US" sz="1800" dirty="0" smtClean="0"/>
              <a:t>.</a:t>
            </a:r>
            <a:endParaRPr lang="en-US" sz="1800" dirty="0"/>
          </a:p>
        </p:txBody>
      </p:sp>
      <p:pic>
        <p:nvPicPr>
          <p:cNvPr id="4" name="Picture 4" title="exclamation point in yellow triangl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7" t="4297" r="9063" b="7422"/>
          <a:stretch/>
        </p:blipFill>
        <p:spPr bwMode="auto">
          <a:xfrm>
            <a:off x="3657600" y="3702587"/>
            <a:ext cx="1562100" cy="1357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03713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2680" y="246238"/>
            <a:ext cx="6487440" cy="461665"/>
          </a:xfrm>
        </p:spPr>
        <p:txBody>
          <a:bodyPr/>
          <a:lstStyle/>
          <a:p>
            <a:pPr>
              <a:defRPr/>
            </a:pPr>
            <a:r>
              <a:rPr lang="en-US" dirty="0"/>
              <a:t>CSS-generated content</a:t>
            </a:r>
            <a:endParaRPr lang="en-US" sz="2400" dirty="0" smtClean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182" y="1375831"/>
            <a:ext cx="8274356" cy="3416320"/>
          </a:xfrm>
        </p:spPr>
        <p:txBody>
          <a:bodyPr/>
          <a:lstStyle/>
          <a:p>
            <a:r>
              <a:rPr lang="en-US" sz="1800" dirty="0" smtClean="0"/>
              <a:t>Poor uses:</a:t>
            </a:r>
          </a:p>
          <a:p>
            <a:pPr>
              <a:spcBef>
                <a:spcPct val="0"/>
              </a:spcBef>
            </a:pPr>
            <a:endParaRPr lang="en-US" sz="1800" dirty="0">
              <a:latin typeface="Courier New" pitchFamily="49" charset="0"/>
              <a:cs typeface="Courier New" pitchFamily="49" charset="0"/>
            </a:endParaRPr>
          </a:p>
          <a:p>
            <a:pPr>
              <a:spcBef>
                <a:spcPct val="0"/>
              </a:spcBef>
            </a:pP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/* general text */</a:t>
            </a:r>
          </a:p>
          <a:p>
            <a:pPr>
              <a:spcBef>
                <a:spcPct val="0"/>
              </a:spcBef>
            </a:pPr>
            <a:endParaRPr lang="en-US" sz="1800" dirty="0" smtClean="0">
              <a:latin typeface="Courier New" pitchFamily="49" charset="0"/>
              <a:cs typeface="Courier New" pitchFamily="49" charset="0"/>
            </a:endParaRPr>
          </a:p>
          <a:p>
            <a:pPr>
              <a:spcBef>
                <a:spcPct val="0"/>
              </a:spcBef>
            </a:pP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h1</a:t>
            </a:r>
            <a:r>
              <a:rPr lang="en-US" sz="1800" dirty="0">
                <a:latin typeface="Courier New" pitchFamily="49" charset="0"/>
                <a:cs typeface="Courier New" pitchFamily="49" charset="0"/>
              </a:rPr>
              <a:t>:before {</a:t>
            </a:r>
          </a:p>
          <a:p>
            <a:pPr>
              <a:spcBef>
                <a:spcPct val="0"/>
              </a:spcBef>
            </a:pPr>
            <a:r>
              <a:rPr lang="en-US" sz="1800" dirty="0">
                <a:latin typeface="Courier New" pitchFamily="49" charset="0"/>
                <a:cs typeface="Courier New" pitchFamily="49" charset="0"/>
              </a:rPr>
              <a:t>  content: "Chapter: ";</a:t>
            </a:r>
          </a:p>
          <a:p>
            <a:pPr>
              <a:spcBef>
                <a:spcPct val="0"/>
              </a:spcBef>
            </a:pP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}</a:t>
            </a:r>
          </a:p>
          <a:p>
            <a:pPr>
              <a:spcBef>
                <a:spcPct val="0"/>
              </a:spcBef>
            </a:pPr>
            <a:endParaRPr lang="en-US" sz="1800" dirty="0">
              <a:latin typeface="Courier New" pitchFamily="49" charset="0"/>
              <a:cs typeface="Courier New" pitchFamily="49" charset="0"/>
            </a:endParaRPr>
          </a:p>
          <a:p>
            <a:pPr>
              <a:spcBef>
                <a:spcPct val="0"/>
              </a:spcBef>
            </a:pPr>
            <a:r>
              <a:rPr lang="en-US" sz="1800" dirty="0" err="1">
                <a:latin typeface="Courier New" pitchFamily="49" charset="0"/>
                <a:cs typeface="Courier New" pitchFamily="49" charset="0"/>
              </a:rPr>
              <a:t>p:after</a:t>
            </a:r>
            <a:r>
              <a:rPr lang="en-US" sz="1800" dirty="0">
                <a:latin typeface="Courier New" pitchFamily="49" charset="0"/>
                <a:cs typeface="Courier New" pitchFamily="49" charset="0"/>
              </a:rPr>
              <a:t> {</a:t>
            </a:r>
          </a:p>
          <a:p>
            <a:pPr>
              <a:spcBef>
                <a:spcPct val="0"/>
              </a:spcBef>
            </a:pP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 content</a:t>
            </a:r>
            <a:r>
              <a:rPr lang="en-US" sz="1800" dirty="0">
                <a:latin typeface="Courier New" pitchFamily="49" charset="0"/>
                <a:cs typeface="Courier New" pitchFamily="49" charset="0"/>
              </a:rPr>
              <a:t>: " is missing.";</a:t>
            </a:r>
          </a:p>
          <a:p>
            <a:pPr>
              <a:spcBef>
                <a:spcPct val="0"/>
              </a:spcBef>
            </a:pP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}</a:t>
            </a:r>
          </a:p>
          <a:p>
            <a:pPr>
              <a:spcBef>
                <a:spcPct val="0"/>
              </a:spcBef>
            </a:pPr>
            <a:endParaRPr lang="en-US" sz="1800" dirty="0"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35734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2680" y="246238"/>
            <a:ext cx="6487440" cy="461665"/>
          </a:xfrm>
        </p:spPr>
        <p:txBody>
          <a:bodyPr/>
          <a:lstStyle/>
          <a:p>
            <a:pPr>
              <a:defRPr/>
            </a:pPr>
            <a:r>
              <a:rPr lang="en-US" dirty="0"/>
              <a:t>CSS-generated content</a:t>
            </a:r>
            <a:endParaRPr lang="en-US" sz="2400" dirty="0" smtClean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182" y="1375831"/>
            <a:ext cx="8274356" cy="4191918"/>
          </a:xfrm>
        </p:spPr>
        <p:txBody>
          <a:bodyPr/>
          <a:lstStyle/>
          <a:p>
            <a:r>
              <a:rPr lang="en-US" sz="1800" dirty="0" smtClean="0"/>
              <a:t>Poor uses:</a:t>
            </a:r>
          </a:p>
          <a:p>
            <a:pPr>
              <a:spcBef>
                <a:spcPct val="0"/>
              </a:spcBef>
            </a:pPr>
            <a:endParaRPr lang="en-US" sz="1800" dirty="0">
              <a:latin typeface="Courier New" pitchFamily="49" charset="0"/>
              <a:cs typeface="Courier New" pitchFamily="49" charset="0"/>
            </a:endParaRPr>
          </a:p>
          <a:p>
            <a:pPr>
              <a:spcBef>
                <a:spcPct val="0"/>
              </a:spcBef>
            </a:pP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/* Add “Step #” to beginning of paragraphs */</a:t>
            </a:r>
          </a:p>
          <a:p>
            <a:pPr>
              <a:spcBef>
                <a:spcPct val="0"/>
              </a:spcBef>
            </a:pP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p:before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800" dirty="0">
                <a:latin typeface="Courier New" pitchFamily="49" charset="0"/>
                <a:cs typeface="Courier New" pitchFamily="49" charset="0"/>
              </a:rPr>
              <a:t>{</a:t>
            </a:r>
          </a:p>
          <a:p>
            <a:pPr>
              <a:spcBef>
                <a:spcPct val="0"/>
              </a:spcBef>
            </a:pPr>
            <a:r>
              <a:rPr lang="en-US" sz="1800" dirty="0">
                <a:latin typeface="Courier New" pitchFamily="49" charset="0"/>
                <a:cs typeface="Courier New" pitchFamily="49" charset="0"/>
              </a:rPr>
              <a:t>  counter-increment: steps; </a:t>
            </a:r>
          </a:p>
          <a:p>
            <a:pPr>
              <a:spcBef>
                <a:spcPct val="0"/>
              </a:spcBef>
            </a:pPr>
            <a:r>
              <a:rPr lang="en-US" sz="1800" dirty="0">
                <a:latin typeface="Courier New" pitchFamily="49" charset="0"/>
                <a:cs typeface="Courier New" pitchFamily="49" charset="0"/>
              </a:rPr>
              <a:t>  content: "Step " counter(steps) ": ";</a:t>
            </a:r>
          </a:p>
          <a:p>
            <a:pPr>
              <a:spcBef>
                <a:spcPct val="0"/>
              </a:spcBef>
            </a:pPr>
            <a:r>
              <a:rPr lang="en-US" sz="1800" dirty="0">
                <a:latin typeface="Courier New" pitchFamily="49" charset="0"/>
                <a:cs typeface="Courier New" pitchFamily="49" charset="0"/>
              </a:rPr>
              <a:t>  font-weight: bold;</a:t>
            </a:r>
          </a:p>
          <a:p>
            <a:pPr>
              <a:spcBef>
                <a:spcPct val="0"/>
              </a:spcBef>
            </a:pP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}</a:t>
            </a:r>
            <a:endParaRPr lang="en-US" sz="1800" dirty="0">
              <a:latin typeface="Courier New" pitchFamily="49" charset="0"/>
              <a:cs typeface="Courier New" pitchFamily="49" charset="0"/>
            </a:endParaRPr>
          </a:p>
          <a:p>
            <a:endParaRPr lang="en-US" sz="1800" dirty="0">
              <a:latin typeface="Courier New" pitchFamily="49" charset="0"/>
              <a:cs typeface="Courier New" pitchFamily="49" charset="0"/>
            </a:endParaRPr>
          </a:p>
          <a:p>
            <a:r>
              <a:rPr lang="en-US" sz="1800" dirty="0">
                <a:latin typeface="Courier New" pitchFamily="49" charset="0"/>
                <a:cs typeface="Courier New" pitchFamily="49" charset="0"/>
              </a:rPr>
              <a:t>/* Add “ (PDF)” after links that go to PDFs */ </a:t>
            </a:r>
          </a:p>
          <a:p>
            <a:r>
              <a:rPr lang="en-US" sz="1800" dirty="0">
                <a:latin typeface="Courier New" pitchFamily="49" charset="0"/>
                <a:cs typeface="Courier New" pitchFamily="49" charset="0"/>
              </a:rPr>
              <a:t>a[</a:t>
            </a:r>
            <a:r>
              <a:rPr lang="en-US" sz="1800" dirty="0" err="1">
                <a:latin typeface="Courier New" pitchFamily="49" charset="0"/>
                <a:cs typeface="Courier New" pitchFamily="49" charset="0"/>
              </a:rPr>
              <a:t>href</a:t>
            </a:r>
            <a:r>
              <a:rPr lang="en-US" sz="1800" dirty="0">
                <a:latin typeface="Courier New" pitchFamily="49" charset="0"/>
                <a:cs typeface="Courier New" pitchFamily="49" charset="0"/>
              </a:rPr>
              <a:t>$=".</a:t>
            </a:r>
            <a:r>
              <a:rPr lang="en-US" sz="1800" dirty="0" err="1">
                <a:latin typeface="Courier New" pitchFamily="49" charset="0"/>
                <a:cs typeface="Courier New" pitchFamily="49" charset="0"/>
              </a:rPr>
              <a:t>pdf</a:t>
            </a:r>
            <a:r>
              <a:rPr lang="en-US" sz="1800" dirty="0">
                <a:latin typeface="Courier New" pitchFamily="49" charset="0"/>
                <a:cs typeface="Courier New" pitchFamily="49" charset="0"/>
              </a:rPr>
              <a:t>"]:after { </a:t>
            </a:r>
          </a:p>
          <a:p>
            <a:r>
              <a:rPr lang="en-US" sz="1800" dirty="0">
                <a:latin typeface="Courier New" pitchFamily="49" charset="0"/>
                <a:cs typeface="Courier New" pitchFamily="49" charset="0"/>
              </a:rPr>
              <a:t>  content: " (PDF)"; </a:t>
            </a:r>
          </a:p>
          <a:p>
            <a:r>
              <a:rPr lang="en-US" sz="1800" dirty="0">
                <a:latin typeface="Courier New" pitchFamily="49" charset="0"/>
                <a:cs typeface="Courier New" pitchFamily="49" charset="0"/>
              </a:rPr>
              <a:t>}</a:t>
            </a:r>
          </a:p>
          <a:p>
            <a:r>
              <a:rPr lang="en-US" sz="1200" dirty="0">
                <a:cs typeface="Courier New" pitchFamily="49" charset="0"/>
              </a:rPr>
              <a:t>Credit Karl </a:t>
            </a:r>
            <a:r>
              <a:rPr lang="en-US" sz="1200" dirty="0" smtClean="0">
                <a:cs typeface="Courier New" pitchFamily="49" charset="0"/>
              </a:rPr>
              <a:t>Groves</a:t>
            </a:r>
            <a:endParaRPr lang="en-US" sz="1200" dirty="0"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39262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2680" y="246238"/>
            <a:ext cx="6487440" cy="461665"/>
          </a:xfrm>
        </p:spPr>
        <p:txBody>
          <a:bodyPr/>
          <a:lstStyle/>
          <a:p>
            <a:pPr>
              <a:defRPr/>
            </a:pPr>
            <a:r>
              <a:rPr lang="en-US" dirty="0"/>
              <a:t>CSS-generated content</a:t>
            </a:r>
            <a:endParaRPr lang="en-US" sz="2400" dirty="0" smtClean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182" y="1375831"/>
            <a:ext cx="8274356" cy="4690515"/>
          </a:xfrm>
        </p:spPr>
        <p:txBody>
          <a:bodyPr/>
          <a:lstStyle/>
          <a:p>
            <a:r>
              <a:rPr lang="en-US" sz="1800" dirty="0"/>
              <a:t>G</a:t>
            </a:r>
            <a:r>
              <a:rPr lang="en-US" sz="1800" dirty="0" smtClean="0"/>
              <a:t>ood </a:t>
            </a:r>
            <a:r>
              <a:rPr lang="en-US" sz="1800" dirty="0"/>
              <a:t>for </a:t>
            </a:r>
            <a:r>
              <a:rPr lang="en-US" sz="1800" dirty="0" smtClean="0"/>
              <a:t>quotes and </a:t>
            </a:r>
            <a:r>
              <a:rPr lang="en-US" sz="1800" dirty="0"/>
              <a:t>colons.</a:t>
            </a:r>
          </a:p>
          <a:p>
            <a:endParaRPr lang="en-US" sz="1800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/* </a:t>
            </a:r>
            <a:r>
              <a:rPr lang="en-US" sz="1800" dirty="0">
                <a:latin typeface="Courier New" pitchFamily="49" charset="0"/>
                <a:cs typeface="Courier New" pitchFamily="49" charset="0"/>
              </a:rPr>
              <a:t>quotes */</a:t>
            </a:r>
          </a:p>
          <a:p>
            <a:r>
              <a:rPr lang="en-US" sz="1800" dirty="0">
                <a:latin typeface="Courier New" pitchFamily="49" charset="0"/>
                <a:cs typeface="Courier New" pitchFamily="49" charset="0"/>
              </a:rPr>
              <a:t>q {</a:t>
            </a:r>
          </a:p>
          <a:p>
            <a:r>
              <a:rPr lang="en-US" sz="1800" dirty="0">
                <a:latin typeface="Courier New" pitchFamily="49" charset="0"/>
                <a:cs typeface="Courier New" pitchFamily="49" charset="0"/>
              </a:rPr>
              <a:t>  quotes: "“" "”" "‘" "’";</a:t>
            </a:r>
          </a:p>
          <a:p>
            <a:r>
              <a:rPr lang="en-US" sz="1800" dirty="0">
                <a:latin typeface="Courier New" pitchFamily="49" charset="0"/>
                <a:cs typeface="Courier New" pitchFamily="49" charset="0"/>
              </a:rPr>
              <a:t>}</a:t>
            </a:r>
            <a:endParaRPr lang="en-US" sz="1800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q:before {</a:t>
            </a:r>
            <a:endParaRPr lang="en-US" sz="1800" dirty="0">
              <a:latin typeface="Courier New" pitchFamily="49" charset="0"/>
              <a:cs typeface="Courier New" pitchFamily="49" charset="0"/>
            </a:endParaRPr>
          </a:p>
          <a:p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 content</a:t>
            </a:r>
            <a:r>
              <a:rPr lang="en-US" sz="1800" dirty="0">
                <a:latin typeface="Courier New" pitchFamily="49" charset="0"/>
                <a:cs typeface="Courier New" pitchFamily="49" charset="0"/>
              </a:rPr>
              <a:t>: 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open-quote</a:t>
            </a:r>
            <a:r>
              <a:rPr lang="en-US" sz="1800" dirty="0">
                <a:latin typeface="Courier New" pitchFamily="49" charset="0"/>
                <a:cs typeface="Courier New" pitchFamily="49" charset="0"/>
              </a:rPr>
              <a:t>;</a:t>
            </a:r>
          </a:p>
          <a:p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}</a:t>
            </a:r>
            <a:endParaRPr lang="en-US" sz="1800" dirty="0">
              <a:latin typeface="Courier New" pitchFamily="49" charset="0"/>
              <a:cs typeface="Courier New" pitchFamily="49" charset="0"/>
            </a:endParaRPr>
          </a:p>
          <a:p>
            <a:endParaRPr lang="en-US" sz="1800" dirty="0">
              <a:latin typeface="Courier New" pitchFamily="49" charset="0"/>
              <a:cs typeface="Courier New" pitchFamily="49" charset="0"/>
            </a:endParaRPr>
          </a:p>
          <a:p>
            <a:r>
              <a:rPr lang="en-US" sz="1800" dirty="0">
                <a:latin typeface="Courier New" pitchFamily="49" charset="0"/>
                <a:cs typeface="Courier New" pitchFamily="49" charset="0"/>
              </a:rPr>
              <a:t>/* add colon after label */</a:t>
            </a:r>
          </a:p>
          <a:p>
            <a:r>
              <a:rPr lang="en-US" sz="1800" dirty="0" err="1">
                <a:latin typeface="Courier New" pitchFamily="49" charset="0"/>
                <a:cs typeface="Courier New" pitchFamily="49" charset="0"/>
              </a:rPr>
              <a:t>label:after</a:t>
            </a:r>
            <a:r>
              <a:rPr lang="en-US" sz="1800" dirty="0">
                <a:latin typeface="Courier New" pitchFamily="49" charset="0"/>
                <a:cs typeface="Courier New" pitchFamily="49" charset="0"/>
              </a:rPr>
              <a:t> {</a:t>
            </a:r>
          </a:p>
          <a:p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 content</a:t>
            </a:r>
            <a:r>
              <a:rPr lang="en-US" sz="1800" dirty="0">
                <a:latin typeface="Courier New" pitchFamily="49" charset="0"/>
                <a:cs typeface="Courier New" pitchFamily="49" charset="0"/>
              </a:rPr>
              <a:t>: ": ";</a:t>
            </a:r>
          </a:p>
          <a:p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8897266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2680" y="246238"/>
            <a:ext cx="6487440" cy="461665"/>
          </a:xfrm>
        </p:spPr>
        <p:txBody>
          <a:bodyPr/>
          <a:lstStyle/>
          <a:p>
            <a:pPr>
              <a:defRPr/>
            </a:pPr>
            <a:r>
              <a:rPr lang="en-US" dirty="0"/>
              <a:t>CSS-generated content</a:t>
            </a:r>
            <a:endParaRPr lang="en-US" sz="2400" dirty="0" smtClean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182" y="1375831"/>
            <a:ext cx="8274356" cy="3083921"/>
          </a:xfrm>
        </p:spPr>
        <p:txBody>
          <a:bodyPr/>
          <a:lstStyle/>
          <a:p>
            <a:r>
              <a:rPr lang="en-US" sz="1800" dirty="0"/>
              <a:t>Good for </a:t>
            </a:r>
            <a:r>
              <a:rPr lang="en-US" sz="1800" dirty="0" err="1" smtClean="0"/>
              <a:t>clearfix</a:t>
            </a:r>
            <a:r>
              <a:rPr lang="en-US" sz="1800" dirty="0" smtClean="0"/>
              <a:t>.</a:t>
            </a:r>
            <a:endParaRPr lang="en-US" sz="1800" dirty="0"/>
          </a:p>
          <a:p>
            <a:endParaRPr lang="en-US" sz="1800" dirty="0"/>
          </a:p>
          <a:p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/* clear-fix </a:t>
            </a:r>
            <a:r>
              <a:rPr lang="en-US" sz="1800" dirty="0">
                <a:latin typeface="Courier New" pitchFamily="49" charset="0"/>
                <a:cs typeface="Courier New" pitchFamily="49" charset="0"/>
              </a:rPr>
              <a:t>*/</a:t>
            </a:r>
            <a:br>
              <a:rPr lang="en-US" sz="1800" dirty="0">
                <a:latin typeface="Courier New" pitchFamily="49" charset="0"/>
                <a:cs typeface="Courier New" pitchFamily="49" charset="0"/>
              </a:rPr>
            </a:br>
            <a:r>
              <a:rPr lang="en-US" sz="1800" dirty="0">
                <a:latin typeface="Courier New" pitchFamily="49" charset="0"/>
                <a:cs typeface="Courier New" pitchFamily="49" charset="0"/>
              </a:rPr>
              <a:t>.</a:t>
            </a:r>
            <a:r>
              <a:rPr lang="en-US" sz="1800" dirty="0" err="1">
                <a:latin typeface="Courier New" pitchFamily="49" charset="0"/>
                <a:cs typeface="Courier New" pitchFamily="49" charset="0"/>
              </a:rPr>
              <a:t>group:after</a:t>
            </a:r>
            <a:r>
              <a:rPr lang="en-US" sz="1800" dirty="0">
                <a:latin typeface="Courier New" pitchFamily="49" charset="0"/>
                <a:cs typeface="Courier New" pitchFamily="49" charset="0"/>
              </a:rPr>
              <a:t> {</a:t>
            </a:r>
            <a:br>
              <a:rPr lang="en-US" sz="1800" dirty="0">
                <a:latin typeface="Courier New" pitchFamily="49" charset="0"/>
                <a:cs typeface="Courier New" pitchFamily="49" charset="0"/>
              </a:rPr>
            </a:b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 content</a:t>
            </a:r>
            <a:r>
              <a:rPr lang="en-US" sz="1800" dirty="0">
                <a:latin typeface="Courier New" pitchFamily="49" charset="0"/>
                <a:cs typeface="Courier New" pitchFamily="49" charset="0"/>
              </a:rPr>
              <a:t>: "";</a:t>
            </a:r>
            <a:br>
              <a:rPr lang="en-US" sz="1800" dirty="0">
                <a:latin typeface="Courier New" pitchFamily="49" charset="0"/>
                <a:cs typeface="Courier New" pitchFamily="49" charset="0"/>
              </a:rPr>
            </a:b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 display</a:t>
            </a:r>
            <a:r>
              <a:rPr lang="en-US" sz="1800" dirty="0">
                <a:latin typeface="Courier New" pitchFamily="49" charset="0"/>
                <a:cs typeface="Courier New" pitchFamily="49" charset="0"/>
              </a:rPr>
              <a:t>: table;</a:t>
            </a:r>
            <a:br>
              <a:rPr lang="en-US" sz="1800" dirty="0">
                <a:latin typeface="Courier New" pitchFamily="49" charset="0"/>
                <a:cs typeface="Courier New" pitchFamily="49" charset="0"/>
              </a:rPr>
            </a:b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 clear</a:t>
            </a:r>
            <a:r>
              <a:rPr lang="en-US" sz="1800" dirty="0">
                <a:latin typeface="Courier New" pitchFamily="49" charset="0"/>
                <a:cs typeface="Courier New" pitchFamily="49" charset="0"/>
              </a:rPr>
              <a:t>: both;</a:t>
            </a:r>
            <a:br>
              <a:rPr lang="en-US" sz="1800" dirty="0">
                <a:latin typeface="Courier New" pitchFamily="49" charset="0"/>
                <a:cs typeface="Courier New" pitchFamily="49" charset="0"/>
              </a:rPr>
            </a:b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}</a:t>
            </a:r>
          </a:p>
          <a:p>
            <a:endParaRPr lang="en-US" sz="1800" dirty="0" smtClean="0">
              <a:cs typeface="Courier New" pitchFamily="49" charset="0"/>
            </a:endParaRPr>
          </a:p>
          <a:p>
            <a:r>
              <a:rPr lang="en-US" sz="1400" dirty="0" smtClean="0">
                <a:cs typeface="Courier New" pitchFamily="49" charset="0"/>
              </a:rPr>
              <a:t>For IE8+; credit </a:t>
            </a:r>
            <a:r>
              <a:rPr lang="en-US" sz="1400" dirty="0"/>
              <a:t>CSS-</a:t>
            </a:r>
            <a:r>
              <a:rPr lang="en-US" sz="1400" dirty="0" smtClean="0"/>
              <a:t>Tricks</a:t>
            </a:r>
            <a:endParaRPr lang="en-US" sz="1400" dirty="0" smtClean="0"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4061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2680" y="246238"/>
            <a:ext cx="6487440" cy="461665"/>
          </a:xfrm>
        </p:spPr>
        <p:txBody>
          <a:bodyPr/>
          <a:lstStyle/>
          <a:p>
            <a:pPr>
              <a:defRPr/>
            </a:pPr>
            <a:r>
              <a:rPr lang="en-US" dirty="0"/>
              <a:t>CSS-generated content</a:t>
            </a:r>
            <a:endParaRPr lang="en-US" sz="2400" dirty="0" smtClean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182" y="1375831"/>
            <a:ext cx="5777218" cy="1311128"/>
          </a:xfrm>
        </p:spPr>
        <p:txBody>
          <a:bodyPr/>
          <a:lstStyle/>
          <a:p>
            <a:r>
              <a:rPr lang="en-US" sz="1800" dirty="0"/>
              <a:t>Good for </a:t>
            </a:r>
            <a:r>
              <a:rPr lang="en-US" sz="1800" dirty="0" smtClean="0"/>
              <a:t>complex CSS3 shapes.</a:t>
            </a:r>
          </a:p>
          <a:p>
            <a:pPr marL="285750" indent="-285750">
              <a:buFont typeface="Arial"/>
              <a:buChar char="•"/>
            </a:pPr>
            <a:r>
              <a:rPr lang="en-US" sz="1800" dirty="0" smtClean="0"/>
              <a:t>Pseudo-element provides extra hooks needed.</a:t>
            </a:r>
          </a:p>
          <a:p>
            <a:pPr marL="285750" indent="-285750">
              <a:buFont typeface="Arial"/>
              <a:buChar char="•"/>
            </a:pPr>
            <a:r>
              <a:rPr lang="en-US" sz="1800" dirty="0" smtClean="0">
                <a:cs typeface="Courier New" pitchFamily="49" charset="0"/>
              </a:rPr>
              <a:t>Many CSS shapes examples on </a:t>
            </a:r>
            <a:r>
              <a:rPr lang="en-US" sz="1800" dirty="0" smtClean="0"/>
              <a:t>CSS-Tricks:</a:t>
            </a:r>
            <a:br>
              <a:rPr lang="en-US" sz="1800" dirty="0" smtClean="0"/>
            </a:br>
            <a:r>
              <a:rPr lang="en-US" sz="1800" dirty="0" smtClean="0">
                <a:hlinkClick r:id="rId3"/>
              </a:rPr>
              <a:t>http</a:t>
            </a:r>
            <a:r>
              <a:rPr lang="en-US" sz="1800" dirty="0">
                <a:hlinkClick r:id="rId3"/>
              </a:rPr>
              <a:t>://css-tricks.com/examples/ShapesOfCSS</a:t>
            </a:r>
            <a:r>
              <a:rPr lang="en-US" sz="1800" dirty="0" smtClean="0">
                <a:hlinkClick r:id="rId3"/>
              </a:rPr>
              <a:t>/</a:t>
            </a:r>
            <a:endParaRPr lang="en-US" sz="1800" dirty="0"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49080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CSS-generated content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182" y="1375831"/>
            <a:ext cx="8274356" cy="4702824"/>
          </a:xfrm>
        </p:spPr>
        <p:txBody>
          <a:bodyPr/>
          <a:lstStyle/>
          <a:p>
            <a:r>
              <a:rPr lang="en-US" sz="1400" dirty="0">
                <a:latin typeface="Courier New" pitchFamily="49" charset="0"/>
                <a:cs typeface="Courier New" pitchFamily="49" charset="0"/>
              </a:rPr>
              <a:t>#pentagon {</a:t>
            </a:r>
          </a:p>
          <a:p>
            <a:r>
              <a:rPr lang="en-US" sz="1400" dirty="0">
                <a:latin typeface="Courier New" pitchFamily="49" charset="0"/>
                <a:cs typeface="Courier New" pitchFamily="49" charset="0"/>
              </a:rPr>
              <a:t>    position: relative;</a:t>
            </a:r>
          </a:p>
          <a:p>
            <a:r>
              <a:rPr lang="en-US" sz="1400" dirty="0">
                <a:latin typeface="Courier New" pitchFamily="49" charset="0"/>
                <a:cs typeface="Courier New" pitchFamily="49" charset="0"/>
              </a:rPr>
              <a:t>    width: 54px;</a:t>
            </a:r>
          </a:p>
          <a:p>
            <a:r>
              <a:rPr lang="en-US" sz="1400" dirty="0">
                <a:latin typeface="Courier New" pitchFamily="49" charset="0"/>
                <a:cs typeface="Courier New" pitchFamily="49" charset="0"/>
              </a:rPr>
              <a:t>    border-width: 50px 18px 0;</a:t>
            </a:r>
          </a:p>
          <a:p>
            <a:r>
              <a:rPr lang="en-US" sz="1400" dirty="0">
                <a:latin typeface="Courier New" pitchFamily="49" charset="0"/>
                <a:cs typeface="Courier New" pitchFamily="49" charset="0"/>
              </a:rPr>
              <a:t>    border-style: solid;</a:t>
            </a:r>
          </a:p>
          <a:p>
            <a:r>
              <a:rPr lang="en-US" sz="1400" dirty="0">
                <a:latin typeface="Courier New" pitchFamily="49" charset="0"/>
                <a:cs typeface="Courier New" pitchFamily="49" charset="0"/>
              </a:rPr>
              <a:t>    border-color: red transparent;</a:t>
            </a:r>
          </a:p>
          <a:p>
            <a:r>
              <a:rPr lang="en-US" sz="1400" dirty="0">
                <a:latin typeface="Courier New" pitchFamily="49" charset="0"/>
                <a:cs typeface="Courier New" pitchFamily="49" charset="0"/>
              </a:rPr>
              <a:t>}</a:t>
            </a:r>
          </a:p>
          <a:p>
            <a:r>
              <a:rPr lang="en-US" sz="1400" dirty="0">
                <a:latin typeface="Courier New" pitchFamily="49" charset="0"/>
                <a:cs typeface="Courier New" pitchFamily="49" charset="0"/>
              </a:rPr>
              <a:t>#</a:t>
            </a:r>
            <a:r>
              <a:rPr lang="en-US" sz="1400" dirty="0" err="1">
                <a:latin typeface="Courier New" pitchFamily="49" charset="0"/>
                <a:cs typeface="Courier New" pitchFamily="49" charset="0"/>
              </a:rPr>
              <a:t>pentagon:before</a:t>
            </a:r>
            <a:r>
              <a:rPr lang="en-US" sz="1400" dirty="0">
                <a:latin typeface="Courier New" pitchFamily="49" charset="0"/>
                <a:cs typeface="Courier New" pitchFamily="49" charset="0"/>
              </a:rPr>
              <a:t> {</a:t>
            </a:r>
          </a:p>
          <a:p>
            <a:r>
              <a:rPr lang="en-US" sz="1400" dirty="0">
                <a:latin typeface="Courier New" pitchFamily="49" charset="0"/>
                <a:cs typeface="Courier New" pitchFamily="49" charset="0"/>
              </a:rPr>
              <a:t>    content: "";</a:t>
            </a:r>
          </a:p>
          <a:p>
            <a:r>
              <a:rPr lang="en-US" sz="1400" dirty="0">
                <a:latin typeface="Courier New" pitchFamily="49" charset="0"/>
                <a:cs typeface="Courier New" pitchFamily="49" charset="0"/>
              </a:rPr>
              <a:t>    position: absolute;</a:t>
            </a:r>
          </a:p>
          <a:p>
            <a:r>
              <a:rPr lang="en-US" sz="1400" dirty="0">
                <a:latin typeface="Courier New" pitchFamily="49" charset="0"/>
                <a:cs typeface="Courier New" pitchFamily="49" charset="0"/>
              </a:rPr>
              <a:t>    height: 0;</a:t>
            </a:r>
          </a:p>
          <a:p>
            <a:r>
              <a:rPr lang="en-US" sz="1400" dirty="0">
                <a:latin typeface="Courier New" pitchFamily="49" charset="0"/>
                <a:cs typeface="Courier New" pitchFamily="49" charset="0"/>
              </a:rPr>
              <a:t>    width: 0;</a:t>
            </a:r>
          </a:p>
          <a:p>
            <a:r>
              <a:rPr lang="en-US" sz="1400" dirty="0">
                <a:latin typeface="Courier New" pitchFamily="49" charset="0"/>
                <a:cs typeface="Courier New" pitchFamily="49" charset="0"/>
              </a:rPr>
              <a:t>    top: -85px;</a:t>
            </a:r>
          </a:p>
          <a:p>
            <a:r>
              <a:rPr lang="en-US" sz="1400" dirty="0">
                <a:latin typeface="Courier New" pitchFamily="49" charset="0"/>
                <a:cs typeface="Courier New" pitchFamily="49" charset="0"/>
              </a:rPr>
              <a:t>    left: -18px;</a:t>
            </a:r>
          </a:p>
          <a:p>
            <a:r>
              <a:rPr lang="en-US" sz="1400" dirty="0">
                <a:latin typeface="Courier New" pitchFamily="49" charset="0"/>
                <a:cs typeface="Courier New" pitchFamily="49" charset="0"/>
              </a:rPr>
              <a:t>    border-width: 0 45px 35px;</a:t>
            </a:r>
          </a:p>
          <a:p>
            <a:r>
              <a:rPr lang="en-US" sz="1400" dirty="0">
                <a:latin typeface="Courier New" pitchFamily="49" charset="0"/>
                <a:cs typeface="Courier New" pitchFamily="49" charset="0"/>
              </a:rPr>
              <a:t>    border-style: solid;</a:t>
            </a:r>
          </a:p>
          <a:p>
            <a:r>
              <a:rPr lang="en-US" sz="1400" dirty="0">
                <a:latin typeface="Courier New" pitchFamily="49" charset="0"/>
                <a:cs typeface="Courier New" pitchFamily="49" charset="0"/>
              </a:rPr>
              <a:t>    border-color: transparent transparent red;</a:t>
            </a:r>
          </a:p>
          <a:p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}</a:t>
            </a:r>
            <a:endParaRPr lang="en-US" sz="1400" dirty="0">
              <a:cs typeface="Courier New" pitchFamily="49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8400" y="1397000"/>
            <a:ext cx="1422400" cy="165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2034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2680" y="246238"/>
            <a:ext cx="6487440" cy="461665"/>
          </a:xfrm>
        </p:spPr>
        <p:txBody>
          <a:bodyPr/>
          <a:lstStyle/>
          <a:p>
            <a:pPr>
              <a:defRPr/>
            </a:pPr>
            <a:r>
              <a:rPr lang="en-US" dirty="0"/>
              <a:t>CSS-generated content</a:t>
            </a:r>
            <a:endParaRPr lang="en-US" sz="2400" dirty="0" smtClean="0">
              <a:effectLst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2" title="Menu with triangle shape on active menu ite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9" t="1198" r="9824" b="40101"/>
          <a:stretch/>
        </p:blipFill>
        <p:spPr bwMode="auto">
          <a:xfrm>
            <a:off x="-12700" y="1562099"/>
            <a:ext cx="11049000" cy="4248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ight Arrow 8"/>
          <p:cNvSpPr/>
          <p:nvPr/>
        </p:nvSpPr>
        <p:spPr>
          <a:xfrm rot="19604917">
            <a:off x="3472554" y="2742824"/>
            <a:ext cx="668513" cy="381750"/>
          </a:xfrm>
          <a:prstGeom prst="rightArrow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87172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1200" cap="all" baseline="0" dirty="0" smtClean="0">
                <a:solidFill>
                  <a:srgbClr val="00457C"/>
                </a:solidFill>
                <a:effectLst/>
                <a:latin typeface="Arial"/>
                <a:ea typeface="+mn-ea"/>
                <a:cs typeface="Arial"/>
              </a:rPr>
              <a:t>About </a:t>
            </a:r>
            <a:r>
              <a:rPr lang="en-US" sz="2400" b="1" kern="1200" cap="all" baseline="0" dirty="0" smtClean="0">
                <a:solidFill>
                  <a:srgbClr val="00457C"/>
                </a:solidFill>
                <a:effectLst/>
                <a:latin typeface="Arial"/>
                <a:ea typeface="+mn-ea"/>
                <a:cs typeface="Arial"/>
              </a:rPr>
              <a:t>Me &amp; my</a:t>
            </a:r>
            <a:r>
              <a:rPr lang="en-US" sz="2400" b="1" kern="1200" cap="all" dirty="0" smtClean="0">
                <a:solidFill>
                  <a:srgbClr val="00457C"/>
                </a:solidFill>
                <a:effectLst/>
                <a:latin typeface="Arial"/>
                <a:ea typeface="+mn-ea"/>
                <a:cs typeface="Arial"/>
              </a:rPr>
              <a:t> Team</a:t>
            </a:r>
            <a:endParaRPr lang="en-US" sz="2400" dirty="0" smtClean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182" y="1375831"/>
            <a:ext cx="8274356" cy="2696123"/>
          </a:xfrm>
        </p:spPr>
        <p:txBody>
          <a:bodyPr/>
          <a:lstStyle/>
          <a:p>
            <a:pPr marL="285750" indent="-285750">
              <a:buFont typeface="Arial" pitchFamily="34" charset="0"/>
              <a:buChar char="•"/>
            </a:pPr>
            <a:r>
              <a:rPr lang="en-US" sz="1800" dirty="0" smtClean="0"/>
              <a:t>Senior Web Developer, Accessibility at </a:t>
            </a:r>
            <a:r>
              <a:rPr lang="en-US" sz="1800" dirty="0" smtClean="0"/>
              <a:t>PayPal.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800" dirty="0" smtClean="0"/>
              <a:t>Victor </a:t>
            </a:r>
            <a:r>
              <a:rPr lang="en-US" sz="1800" dirty="0" err="1" smtClean="0"/>
              <a:t>Tsaran</a:t>
            </a:r>
            <a:r>
              <a:rPr lang="en-US" sz="1800" dirty="0"/>
              <a:t> </a:t>
            </a:r>
            <a:r>
              <a:rPr lang="en-US" sz="1800" dirty="0" smtClean="0"/>
              <a:t>is the accessibility program manager.</a:t>
            </a:r>
            <a:endParaRPr lang="en-US" sz="18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sz="1800" dirty="0" smtClean="0"/>
              <a:t>Victor, Cathy O’Connor (pictured), and I run the </a:t>
            </a:r>
            <a:r>
              <a:rPr lang="en-US" sz="1800" dirty="0"/>
              <a:t>A</a:t>
            </a:r>
            <a:r>
              <a:rPr lang="en-US" sz="1800" dirty="0" smtClean="0"/>
              <a:t>ccessibility Showcase.</a:t>
            </a:r>
            <a:endParaRPr lang="en-US" sz="18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sz="1800" dirty="0" smtClean="0"/>
              <a:t>@</a:t>
            </a:r>
            <a:r>
              <a:rPr lang="en-US" sz="1800" dirty="0" err="1" smtClean="0"/>
              <a:t>PayPalinclusive</a:t>
            </a:r>
            <a:endParaRPr lang="en-US" sz="1800" dirty="0" smtClean="0"/>
          </a:p>
          <a:p>
            <a:endParaRPr lang="en-US" sz="18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sz="1800" dirty="0" smtClean="0"/>
              <a:t>@</a:t>
            </a:r>
            <a:r>
              <a:rPr lang="en-US" sz="1800" dirty="0" err="1" smtClean="0"/>
              <a:t>DennisL</a:t>
            </a:r>
            <a:endParaRPr lang="en-US" sz="18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sz="1800" dirty="0" smtClean="0"/>
              <a:t>@</a:t>
            </a:r>
            <a:r>
              <a:rPr lang="en-US" sz="1800" dirty="0" err="1" smtClean="0"/>
              <a:t>WebAxe</a:t>
            </a:r>
            <a:endParaRPr lang="en-US" sz="18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sz="1800" dirty="0" smtClean="0"/>
              <a:t>@</a:t>
            </a:r>
            <a:r>
              <a:rPr lang="en-US" sz="1800" dirty="0" err="1" smtClean="0"/>
              <a:t>EasyChirp</a:t>
            </a:r>
            <a:endParaRPr lang="en-US" sz="1800" dirty="0" smtClean="0"/>
          </a:p>
        </p:txBody>
      </p:sp>
      <p:pic>
        <p:nvPicPr>
          <p:cNvPr id="4" name="Picture 3" title="Photo of person at computer in the PayPal Accessibility Showcase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2705100"/>
            <a:ext cx="4622800" cy="346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191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CSS-generated content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182" y="1375831"/>
            <a:ext cx="8139418" cy="4579715"/>
          </a:xfrm>
        </p:spPr>
        <p:txBody>
          <a:bodyPr/>
          <a:lstStyle/>
          <a:p>
            <a:r>
              <a:rPr lang="en-US" sz="1800" dirty="0" smtClean="0"/>
              <a:t>Font Icons</a:t>
            </a:r>
          </a:p>
          <a:p>
            <a:endParaRPr lang="en-US" sz="1800" dirty="0"/>
          </a:p>
          <a:p>
            <a:r>
              <a:rPr lang="en-US" sz="1800" dirty="0" smtClean="0"/>
              <a:t>Since some screen readers may read the pseudo content, you must:</a:t>
            </a:r>
          </a:p>
          <a:p>
            <a:pPr marL="285750" indent="-285750">
              <a:buFont typeface="Arial"/>
              <a:buChar char="•"/>
            </a:pPr>
            <a:r>
              <a:rPr lang="en-US" sz="1800" dirty="0" smtClean="0"/>
              <a:t>Provide inline text label but hide visually.</a:t>
            </a:r>
          </a:p>
          <a:p>
            <a:pPr marL="285750" indent="-285750">
              <a:buFont typeface="Arial"/>
              <a:buChar char="•"/>
            </a:pPr>
            <a:r>
              <a:rPr lang="en-US" sz="1800" dirty="0" smtClean="0"/>
              <a:t>Hide the generated content (the </a:t>
            </a:r>
            <a:r>
              <a:rPr lang="en-US" sz="1800" dirty="0"/>
              <a:t>font </a:t>
            </a:r>
            <a:r>
              <a:rPr lang="en-US" sz="1800" dirty="0" smtClean="0"/>
              <a:t>character) from screen readers which support it.</a:t>
            </a:r>
          </a:p>
          <a:p>
            <a:pPr marL="285750" indent="-285750">
              <a:buFont typeface="Arial"/>
              <a:buChar char="•"/>
            </a:pPr>
            <a:r>
              <a:rPr lang="en-US" sz="1800" dirty="0" smtClean="0"/>
              <a:t>Provide text label additionally in title attribute for keyboard (must build in support) and hint for mouse users.</a:t>
            </a:r>
          </a:p>
          <a:p>
            <a:endParaRPr lang="en-US" sz="1800" dirty="0" smtClean="0"/>
          </a:p>
          <a:p>
            <a:r>
              <a:rPr lang="en-US" sz="1800" dirty="0" smtClean="0"/>
              <a:t>CSS example:</a:t>
            </a:r>
            <a:endParaRPr lang="en-US" sz="1800" dirty="0"/>
          </a:p>
          <a:p>
            <a:r>
              <a:rPr lang="en-US" sz="1800" dirty="0">
                <a:latin typeface="Courier New"/>
                <a:cs typeface="Courier New"/>
              </a:rPr>
              <a:t>.</a:t>
            </a:r>
            <a:r>
              <a:rPr lang="en-US" sz="1800" dirty="0" err="1">
                <a:latin typeface="Courier New"/>
                <a:cs typeface="Courier New"/>
              </a:rPr>
              <a:t>icon-gear:before</a:t>
            </a:r>
            <a:r>
              <a:rPr lang="en-US" sz="1800" dirty="0">
                <a:latin typeface="Courier New"/>
                <a:cs typeface="Courier New"/>
              </a:rPr>
              <a:t> {</a:t>
            </a:r>
          </a:p>
          <a:p>
            <a:r>
              <a:rPr lang="en-US" sz="1800" dirty="0">
                <a:latin typeface="Courier New"/>
                <a:cs typeface="Courier New"/>
              </a:rPr>
              <a:t>	font-family: 'my-custom-font-name';</a:t>
            </a:r>
          </a:p>
          <a:p>
            <a:r>
              <a:rPr lang="en-US" sz="1800" dirty="0">
                <a:latin typeface="Courier New"/>
                <a:cs typeface="Courier New"/>
              </a:rPr>
              <a:t>	content: "\29";</a:t>
            </a:r>
          </a:p>
          <a:p>
            <a:r>
              <a:rPr lang="en-US" sz="1800" dirty="0" smtClean="0">
                <a:latin typeface="Courier New"/>
                <a:cs typeface="Courier New"/>
              </a:rPr>
              <a:t>}</a:t>
            </a:r>
            <a:endParaRPr lang="en-US" sz="1800" dirty="0">
              <a:latin typeface="Courier New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7118429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CSS-generated content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182" y="1375831"/>
            <a:ext cx="8274356" cy="4025719"/>
          </a:xfrm>
        </p:spPr>
        <p:txBody>
          <a:bodyPr/>
          <a:lstStyle/>
          <a:p>
            <a:r>
              <a:rPr lang="en-US" sz="1800" dirty="0" smtClean="0"/>
              <a:t>Font Icons</a:t>
            </a:r>
          </a:p>
          <a:p>
            <a:endParaRPr lang="en-US" sz="1800" dirty="0" smtClean="0"/>
          </a:p>
          <a:p>
            <a:r>
              <a:rPr lang="en-US" sz="1800" dirty="0" smtClean="0"/>
              <a:t>Don’t do:</a:t>
            </a:r>
            <a:endParaRPr lang="en-US" sz="1800" dirty="0"/>
          </a:p>
          <a:p>
            <a:r>
              <a:rPr lang="en-US" sz="1800" dirty="0">
                <a:latin typeface="Courier New"/>
                <a:cs typeface="Courier New"/>
              </a:rPr>
              <a:t>&lt;a </a:t>
            </a:r>
            <a:r>
              <a:rPr lang="en-US" sz="1800" dirty="0" err="1">
                <a:latin typeface="Courier New"/>
                <a:cs typeface="Courier New"/>
              </a:rPr>
              <a:t>href</a:t>
            </a:r>
            <a:r>
              <a:rPr lang="en-US" sz="1800" dirty="0">
                <a:latin typeface="Courier New"/>
                <a:cs typeface="Courier New"/>
              </a:rPr>
              <a:t>="#foo" title="options" class="icon-gear"</a:t>
            </a:r>
            <a:r>
              <a:rPr lang="en-US" sz="1800" dirty="0" smtClean="0">
                <a:latin typeface="Courier New"/>
                <a:cs typeface="Courier New"/>
              </a:rPr>
              <a:t>&gt;</a:t>
            </a:r>
            <a:endParaRPr lang="en-US" sz="1800" dirty="0">
              <a:latin typeface="Courier New"/>
              <a:cs typeface="Courier New"/>
            </a:endParaRPr>
          </a:p>
          <a:p>
            <a:r>
              <a:rPr lang="en-US" sz="1800" dirty="0">
                <a:latin typeface="Courier New"/>
                <a:cs typeface="Courier New"/>
              </a:rPr>
              <a:t>	&lt;span class="hide"&gt;options&lt;/span&gt;</a:t>
            </a:r>
          </a:p>
          <a:p>
            <a:r>
              <a:rPr lang="en-US" sz="1800" dirty="0">
                <a:latin typeface="Courier New"/>
                <a:cs typeface="Courier New"/>
              </a:rPr>
              <a:t>&lt;/a</a:t>
            </a:r>
            <a:r>
              <a:rPr lang="en-US" sz="1800" dirty="0" smtClean="0">
                <a:latin typeface="Courier New"/>
                <a:cs typeface="Courier New"/>
              </a:rPr>
              <a:t>&gt;</a:t>
            </a:r>
            <a:endParaRPr lang="en-US" sz="1800" dirty="0">
              <a:latin typeface="Courier New"/>
              <a:cs typeface="Courier New"/>
            </a:endParaRPr>
          </a:p>
          <a:p>
            <a:endParaRPr lang="en-US" sz="1800" dirty="0"/>
          </a:p>
          <a:p>
            <a:r>
              <a:rPr lang="en-US" sz="1800" dirty="0" smtClean="0"/>
              <a:t>Do:</a:t>
            </a:r>
          </a:p>
          <a:p>
            <a:r>
              <a:rPr lang="en-US" sz="1800" dirty="0">
                <a:latin typeface="Courier New"/>
                <a:cs typeface="Courier New"/>
              </a:rPr>
              <a:t>&lt;a </a:t>
            </a:r>
            <a:r>
              <a:rPr lang="en-US" sz="1800" dirty="0" err="1">
                <a:latin typeface="Courier New"/>
                <a:cs typeface="Courier New"/>
              </a:rPr>
              <a:t>href</a:t>
            </a:r>
            <a:r>
              <a:rPr lang="en-US" sz="1800" dirty="0">
                <a:latin typeface="Courier New"/>
                <a:cs typeface="Courier New"/>
              </a:rPr>
              <a:t>="#foo" title="options"&gt;</a:t>
            </a:r>
          </a:p>
          <a:p>
            <a:r>
              <a:rPr lang="en-US" sz="1800" dirty="0">
                <a:latin typeface="Courier New"/>
                <a:cs typeface="Courier New"/>
              </a:rPr>
              <a:t>	&lt;span aria-hidden="true" class="icon-gear"&gt;&lt;/span&gt;</a:t>
            </a:r>
          </a:p>
          <a:p>
            <a:r>
              <a:rPr lang="en-US" sz="1800" dirty="0">
                <a:latin typeface="Courier New"/>
                <a:cs typeface="Courier New"/>
              </a:rPr>
              <a:t>	&lt;span class="hide"&gt;options&lt;/span&gt;</a:t>
            </a:r>
          </a:p>
          <a:p>
            <a:r>
              <a:rPr lang="en-US" sz="1800" dirty="0">
                <a:latin typeface="Courier New"/>
                <a:cs typeface="Courier New"/>
              </a:rPr>
              <a:t>&lt;/a</a:t>
            </a:r>
            <a:r>
              <a:rPr lang="en-US" sz="1800" dirty="0" smtClean="0">
                <a:latin typeface="Courier New"/>
                <a:cs typeface="Courier New"/>
              </a:rPr>
              <a:t>&gt;</a:t>
            </a:r>
            <a:endParaRPr lang="en-US" sz="1800" dirty="0">
              <a:latin typeface="Courier New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1613552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CSS-generated content</a:t>
            </a:r>
          </a:p>
        </p:txBody>
      </p:sp>
      <p:pic>
        <p:nvPicPr>
          <p:cNvPr id="12" name="Content Placeholder 11" title="screen shot of font icons and associated code below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084" b="1468"/>
          <a:stretch/>
        </p:blipFill>
        <p:spPr>
          <a:xfrm>
            <a:off x="381000" y="1371600"/>
            <a:ext cx="8274050" cy="4584699"/>
          </a:xfrm>
        </p:spPr>
      </p:pic>
    </p:spTree>
    <p:extLst>
      <p:ext uri="{BB962C8B-B14F-4D97-AF65-F5344CB8AC3E}">
        <p14:creationId xmlns:p14="http://schemas.microsoft.com/office/powerpoint/2010/main" val="12413977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sprites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182" y="1375831"/>
            <a:ext cx="8274356" cy="369332"/>
          </a:xfrm>
        </p:spPr>
        <p:txBody>
          <a:bodyPr/>
          <a:lstStyle/>
          <a:p>
            <a:endParaRPr lang="en-US" sz="1800" dirty="0"/>
          </a:p>
        </p:txBody>
      </p:sp>
      <p:sp>
        <p:nvSpPr>
          <p:cNvPr id="4" name="TextBox 3"/>
          <p:cNvSpPr txBox="1"/>
          <p:nvPr/>
        </p:nvSpPr>
        <p:spPr>
          <a:xfrm>
            <a:off x="457200" y="2595890"/>
            <a:ext cx="8153400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 defTabSz="457200">
              <a:spcBef>
                <a:spcPct val="0"/>
              </a:spcBef>
            </a:pPr>
            <a:r>
              <a:rPr lang="en-US" sz="2800" dirty="0">
                <a:latin typeface="Courier New" pitchFamily="49" charset="0"/>
                <a:cs typeface="Courier New" pitchFamily="49" charset="0"/>
              </a:rPr>
              <a:t>&lt;div </a:t>
            </a:r>
            <a:r>
              <a:rPr lang="en-US" sz="2800" dirty="0" smtClean="0">
                <a:latin typeface="Courier New" pitchFamily="49" charset="0"/>
                <a:cs typeface="Courier New" pitchFamily="49" charset="0"/>
              </a:rPr>
              <a:t>class=“sprite”&gt;&amp;</a:t>
            </a:r>
            <a:r>
              <a:rPr lang="en-US" sz="2800" dirty="0" err="1">
                <a:latin typeface="Courier New" pitchFamily="49" charset="0"/>
                <a:cs typeface="Courier New" pitchFamily="49" charset="0"/>
              </a:rPr>
              <a:t>nbsp</a:t>
            </a:r>
            <a:r>
              <a:rPr lang="en-US" sz="2800" dirty="0" smtClean="0">
                <a:latin typeface="Courier New" pitchFamily="49" charset="0"/>
                <a:cs typeface="Courier New" pitchFamily="49" charset="0"/>
              </a:rPr>
              <a:t>;&lt;/</a:t>
            </a:r>
            <a:r>
              <a:rPr lang="en-US" sz="2800" dirty="0">
                <a:latin typeface="Courier New" pitchFamily="49" charset="0"/>
                <a:cs typeface="Courier New" pitchFamily="49" charset="0"/>
              </a:rPr>
              <a:t>div&gt;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2743200" y="1676400"/>
            <a:ext cx="3352800" cy="3146286"/>
            <a:chOff x="3048000" y="1752600"/>
            <a:chExt cx="3352800" cy="3146286"/>
          </a:xfrm>
        </p:grpSpPr>
        <p:sp>
          <p:nvSpPr>
            <p:cNvPr id="6" name="Flowchart: Summing Junction 5"/>
            <p:cNvSpPr/>
            <p:nvPr/>
          </p:nvSpPr>
          <p:spPr>
            <a:xfrm>
              <a:off x="3505200" y="1752600"/>
              <a:ext cx="2438400" cy="2438400"/>
            </a:xfrm>
            <a:prstGeom prst="flowChartSummingJunction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048000" y="4191000"/>
              <a:ext cx="3352800" cy="70788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marL="0" marR="0" indent="0" algn="ct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0" i="0" u="none" strike="noStrike" kern="1200" cap="all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Gotcha!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754855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1200" cap="all" baseline="0" dirty="0" smtClean="0">
                <a:solidFill>
                  <a:srgbClr val="00457C"/>
                </a:solidFill>
                <a:effectLst/>
                <a:latin typeface="Arial"/>
                <a:ea typeface="+mn-ea"/>
                <a:cs typeface="Arial"/>
              </a:rPr>
              <a:t>Using sprites</a:t>
            </a:r>
            <a:endParaRPr lang="en-US" sz="2400" dirty="0" smtClean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182" y="1375831"/>
            <a:ext cx="8274356" cy="646331"/>
          </a:xfrm>
        </p:spPr>
        <p:txBody>
          <a:bodyPr/>
          <a:lstStyle/>
          <a:p>
            <a:pPr marL="285750" indent="-285750">
              <a:buFont typeface="Arial" pitchFamily="34" charset="0"/>
              <a:buChar char="•"/>
            </a:pPr>
            <a:r>
              <a:rPr lang="en-US" sz="1800" dirty="0" smtClean="0"/>
              <a:t>Sprite </a:t>
            </a:r>
            <a:r>
              <a:rPr lang="en-US" sz="1800" dirty="0"/>
              <a:t>is a </a:t>
            </a:r>
            <a:r>
              <a:rPr lang="en-US" sz="1800" dirty="0" smtClean="0"/>
              <a:t>technique </a:t>
            </a:r>
            <a:r>
              <a:rPr lang="en-US" sz="1800" dirty="0"/>
              <a:t>using </a:t>
            </a:r>
            <a:r>
              <a:rPr lang="en-US" sz="1800" dirty="0" smtClean="0"/>
              <a:t>one </a:t>
            </a:r>
            <a:r>
              <a:rPr lang="en-US" sz="1800" dirty="0"/>
              <a:t>graphic with multiple images in order to save HTTP requests and therefore improve performance</a:t>
            </a:r>
            <a:r>
              <a:rPr lang="en-US" sz="1800" dirty="0" smtClean="0"/>
              <a:t>.</a:t>
            </a:r>
            <a:endParaRPr lang="en-US" sz="1800" dirty="0"/>
          </a:p>
        </p:txBody>
      </p:sp>
      <p:pic>
        <p:nvPicPr>
          <p:cNvPr id="4" name="Picture 3" title="sprite example - 3 icon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800" y="2743200"/>
            <a:ext cx="635000" cy="215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7710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sprites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182" y="1375831"/>
            <a:ext cx="7910818" cy="1588127"/>
          </a:xfrm>
        </p:spPr>
        <p:txBody>
          <a:bodyPr/>
          <a:lstStyle/>
          <a:p>
            <a:r>
              <a:rPr lang="en-US" sz="1800" dirty="0" smtClean="0"/>
              <a:t>Warnings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800" dirty="0"/>
              <a:t>When </a:t>
            </a:r>
            <a:r>
              <a:rPr lang="en-US" sz="1800" dirty="0" smtClean="0"/>
              <a:t>images </a:t>
            </a:r>
            <a:r>
              <a:rPr lang="en-US" sz="1800" dirty="0"/>
              <a:t>are </a:t>
            </a:r>
            <a:r>
              <a:rPr lang="en-US" sz="1800" dirty="0" smtClean="0"/>
              <a:t>disabled (or broken), </a:t>
            </a:r>
            <a:r>
              <a:rPr lang="en-US" sz="1800" dirty="0"/>
              <a:t>the sprite is not displayed. </a:t>
            </a:r>
            <a:endParaRPr lang="en-US" sz="18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sz="1800" dirty="0"/>
              <a:t>When high contrast mode is enabled in </a:t>
            </a:r>
            <a:r>
              <a:rPr lang="en-US" sz="1800" dirty="0" smtClean="0"/>
              <a:t>Windows, </a:t>
            </a:r>
            <a:r>
              <a:rPr lang="en-US" sz="1800" dirty="0"/>
              <a:t>the sprite is not displayed (CSS background images are not displayed in high contrast mode</a:t>
            </a:r>
            <a:r>
              <a:rPr lang="en-US" sz="1800" dirty="0" smtClean="0"/>
              <a:t>).</a:t>
            </a:r>
          </a:p>
        </p:txBody>
      </p:sp>
      <p:pic>
        <p:nvPicPr>
          <p:cNvPr id="1028" name="Picture 4" title="exclamation point in yellow triangl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7" t="4297" r="9063" b="7422"/>
          <a:stretch/>
        </p:blipFill>
        <p:spPr bwMode="auto">
          <a:xfrm>
            <a:off x="3695700" y="3366574"/>
            <a:ext cx="1562100" cy="1357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52526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sprites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182" y="1375831"/>
            <a:ext cx="8274356" cy="3637920"/>
          </a:xfrm>
        </p:spPr>
        <p:txBody>
          <a:bodyPr/>
          <a:lstStyle/>
          <a:p>
            <a:r>
              <a:rPr lang="en-US" sz="1800" dirty="0" smtClean="0">
                <a:latin typeface="+mn-lt"/>
              </a:rPr>
              <a:t>The CSS s</a:t>
            </a:r>
            <a:r>
              <a:rPr lang="en-US" sz="1800" dirty="0" smtClean="0">
                <a:latin typeface="+mn-lt"/>
                <a:cs typeface="Courier"/>
              </a:rPr>
              <a:t>prite </a:t>
            </a:r>
            <a:r>
              <a:rPr lang="en-US" sz="1800" dirty="0">
                <a:latin typeface="+mn-lt"/>
                <a:cs typeface="Courier"/>
              </a:rPr>
              <a:t>generator, </a:t>
            </a:r>
            <a:r>
              <a:rPr lang="en-US" sz="1800" dirty="0" smtClean="0">
                <a:latin typeface="+mn-lt"/>
                <a:cs typeface="Courier"/>
                <a:hlinkClick r:id="rId2"/>
              </a:rPr>
              <a:t>CSSSprites.com</a:t>
            </a:r>
            <a:r>
              <a:rPr lang="en-US" sz="1800" dirty="0" smtClean="0">
                <a:latin typeface="+mn-lt"/>
                <a:cs typeface="Courier"/>
              </a:rPr>
              <a:t> </a:t>
            </a:r>
            <a:r>
              <a:rPr lang="en-US" sz="1800" dirty="0">
                <a:latin typeface="+mn-lt"/>
                <a:cs typeface="Courier"/>
              </a:rPr>
              <a:t>creates:</a:t>
            </a:r>
          </a:p>
          <a:p>
            <a:endParaRPr lang="en-US" sz="1800" dirty="0">
              <a:latin typeface="+mn-lt"/>
              <a:cs typeface="Courier"/>
            </a:endParaRPr>
          </a:p>
          <a:p>
            <a:r>
              <a:rPr lang="en-US" sz="1800" dirty="0">
                <a:latin typeface="Courier New"/>
                <a:cs typeface="Courier New"/>
              </a:rPr>
              <a:t>&lt;div style="background-position: 0px </a:t>
            </a:r>
            <a:r>
              <a:rPr lang="en-US" sz="1800" dirty="0" err="1">
                <a:latin typeface="Courier New"/>
                <a:cs typeface="Courier New"/>
              </a:rPr>
              <a:t>0px</a:t>
            </a:r>
            <a:r>
              <a:rPr lang="en-US" sz="1800" dirty="0">
                <a:latin typeface="Courier New"/>
                <a:cs typeface="Courier New"/>
              </a:rPr>
              <a:t>; width: 50px; height: 50px”&gt;</a:t>
            </a:r>
          </a:p>
          <a:p>
            <a:r>
              <a:rPr lang="en-US" sz="1800" dirty="0">
                <a:latin typeface="Courier New"/>
                <a:cs typeface="Courier New"/>
              </a:rPr>
              <a:t>	&amp;</a:t>
            </a:r>
            <a:r>
              <a:rPr lang="en-US" sz="1800" dirty="0" err="1">
                <a:latin typeface="Courier New"/>
                <a:cs typeface="Courier New"/>
              </a:rPr>
              <a:t>nbsp</a:t>
            </a:r>
            <a:r>
              <a:rPr lang="en-US" sz="1800" dirty="0">
                <a:latin typeface="Courier New"/>
                <a:cs typeface="Courier New"/>
              </a:rPr>
              <a:t>;</a:t>
            </a:r>
          </a:p>
          <a:p>
            <a:r>
              <a:rPr lang="en-US" sz="1800" dirty="0">
                <a:latin typeface="Courier New"/>
                <a:cs typeface="Courier New"/>
              </a:rPr>
              <a:t>&lt;/div&gt;</a:t>
            </a:r>
          </a:p>
          <a:p>
            <a:endParaRPr lang="en-US" sz="1800" dirty="0">
              <a:latin typeface="+mn-lt"/>
              <a:cs typeface="Courier"/>
            </a:endParaRPr>
          </a:p>
          <a:p>
            <a:r>
              <a:rPr lang="en-US" sz="1800" dirty="0">
                <a:latin typeface="+mn-lt"/>
                <a:cs typeface="Courier"/>
              </a:rPr>
              <a:t>No textual content! Bad for:</a:t>
            </a:r>
          </a:p>
          <a:p>
            <a:pPr lvl="1">
              <a:buFont typeface="Arial" pitchFamily="34" charset="0"/>
              <a:buChar char="•"/>
            </a:pPr>
            <a:r>
              <a:rPr lang="en-US" sz="1800" dirty="0">
                <a:latin typeface="+mn-lt"/>
                <a:cs typeface="Courier"/>
              </a:rPr>
              <a:t>Screen </a:t>
            </a:r>
            <a:r>
              <a:rPr lang="en-US" sz="1800" dirty="0" smtClean="0">
                <a:latin typeface="+mn-lt"/>
                <a:cs typeface="Courier"/>
              </a:rPr>
              <a:t>readers</a:t>
            </a:r>
            <a:endParaRPr lang="en-US" sz="1800" dirty="0">
              <a:latin typeface="+mn-lt"/>
              <a:cs typeface="Courier"/>
            </a:endParaRPr>
          </a:p>
          <a:p>
            <a:pPr lvl="1">
              <a:buFont typeface="Arial" pitchFamily="34" charset="0"/>
              <a:buChar char="•"/>
            </a:pPr>
            <a:r>
              <a:rPr lang="en-US" sz="1800" dirty="0">
                <a:latin typeface="+mn-lt"/>
                <a:cs typeface="Courier"/>
              </a:rPr>
              <a:t>Broken sprite image</a:t>
            </a:r>
          </a:p>
          <a:p>
            <a:pPr lvl="1">
              <a:buFont typeface="Arial" pitchFamily="34" charset="0"/>
              <a:buChar char="•"/>
            </a:pPr>
            <a:r>
              <a:rPr lang="en-US" sz="1800" dirty="0">
                <a:latin typeface="+mn-lt"/>
                <a:cs typeface="Courier"/>
              </a:rPr>
              <a:t>Non-CSS </a:t>
            </a:r>
            <a:r>
              <a:rPr lang="en-US" sz="1800" dirty="0" smtClean="0">
                <a:latin typeface="+mn-lt"/>
                <a:cs typeface="Courier"/>
              </a:rPr>
              <a:t>rendering, </a:t>
            </a:r>
            <a:r>
              <a:rPr lang="en-US" sz="1800" dirty="0">
                <a:latin typeface="+mn-lt"/>
                <a:cs typeface="Courier"/>
              </a:rPr>
              <a:t>t</a:t>
            </a:r>
            <a:r>
              <a:rPr lang="en-US" sz="1800" dirty="0" smtClean="0">
                <a:latin typeface="+mn-lt"/>
                <a:cs typeface="Courier"/>
              </a:rPr>
              <a:t>ext-only browsers</a:t>
            </a:r>
            <a:endParaRPr lang="en-US" sz="1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924370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sprites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182" y="1375831"/>
            <a:ext cx="8274356" cy="1311128"/>
          </a:xfrm>
        </p:spPr>
        <p:txBody>
          <a:bodyPr/>
          <a:lstStyle/>
          <a:p>
            <a:r>
              <a:rPr lang="en-US" sz="1800" dirty="0">
                <a:latin typeface="Courier New"/>
                <a:cs typeface="Courier New"/>
              </a:rPr>
              <a:t>&lt;div style="background-position: 0px 0px; width: 50px; height: 50px"&gt;</a:t>
            </a:r>
          </a:p>
          <a:p>
            <a:r>
              <a:rPr lang="en-US" sz="1800" dirty="0">
                <a:latin typeface="Courier New"/>
                <a:cs typeface="Courier New"/>
              </a:rPr>
              <a:t>	Delicious</a:t>
            </a:r>
          </a:p>
          <a:p>
            <a:r>
              <a:rPr lang="en-US" sz="1800" dirty="0">
                <a:latin typeface="Courier New"/>
                <a:cs typeface="Courier New"/>
              </a:rPr>
              <a:t>&lt;/div</a:t>
            </a:r>
            <a:r>
              <a:rPr lang="en-US" sz="1800" dirty="0" smtClean="0">
                <a:latin typeface="Courier New"/>
                <a:cs typeface="Courier New"/>
              </a:rPr>
              <a:t>&gt;</a:t>
            </a:r>
            <a:endParaRPr lang="en-US" sz="1800" dirty="0">
              <a:latin typeface="Courier New"/>
              <a:cs typeface="Courier New"/>
            </a:endParaRPr>
          </a:p>
        </p:txBody>
      </p:sp>
      <p:pic>
        <p:nvPicPr>
          <p:cNvPr id="4" name="Picture 3" title="icon with Delicious text over it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900" y="3228975"/>
            <a:ext cx="812800" cy="78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4370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sprites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182" y="1375831"/>
            <a:ext cx="8274356" cy="1034129"/>
          </a:xfrm>
        </p:spPr>
        <p:txBody>
          <a:bodyPr/>
          <a:lstStyle/>
          <a:p>
            <a:r>
              <a:rPr lang="en-US" sz="1800" dirty="0">
                <a:latin typeface="Courier New" pitchFamily="49" charset="0"/>
                <a:cs typeface="Courier New" pitchFamily="49" charset="0"/>
              </a:rPr>
              <a:t>&lt;div class="icon delicious"&gt;</a:t>
            </a:r>
          </a:p>
          <a:p>
            <a:r>
              <a:rPr lang="en-US" sz="1800" dirty="0">
                <a:latin typeface="Courier New" pitchFamily="49" charset="0"/>
                <a:cs typeface="Courier New" pitchFamily="49" charset="0"/>
              </a:rPr>
              <a:t>	&lt;span class="hide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"&gt;</a:t>
            </a:r>
            <a:r>
              <a:rPr lang="en-US" sz="1800" dirty="0">
                <a:latin typeface="Courier New" pitchFamily="49" charset="0"/>
                <a:cs typeface="Courier New" pitchFamily="49" charset="0"/>
              </a:rPr>
              <a:t>Delicious&lt;/span&gt;</a:t>
            </a:r>
          </a:p>
          <a:p>
            <a:r>
              <a:rPr lang="en-US" sz="1800" dirty="0">
                <a:latin typeface="Courier New" pitchFamily="49" charset="0"/>
                <a:cs typeface="Courier New" pitchFamily="49" charset="0"/>
              </a:rPr>
              <a:t>&lt;/div&gt;</a:t>
            </a:r>
          </a:p>
        </p:txBody>
      </p:sp>
      <p:pic>
        <p:nvPicPr>
          <p:cNvPr id="5" name="Picture 4" title="icon with no text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3276600"/>
            <a:ext cx="685800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7250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sprites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182" y="1375831"/>
            <a:ext cx="7606018" cy="1865126"/>
          </a:xfrm>
        </p:spPr>
        <p:txBody>
          <a:bodyPr/>
          <a:lstStyle/>
          <a:p>
            <a:pPr>
              <a:buSzPct val="100000"/>
            </a:pPr>
            <a:r>
              <a:rPr lang="en-US" sz="1800" dirty="0" smtClean="0"/>
              <a:t>Other solutions</a:t>
            </a:r>
            <a:r>
              <a:rPr lang="en-US" sz="1800" dirty="0"/>
              <a:t>:</a:t>
            </a:r>
            <a:endParaRPr lang="en-US" sz="1800" dirty="0" smtClean="0"/>
          </a:p>
          <a:p>
            <a:pPr marL="285750" indent="-285750">
              <a:buSzPct val="100000"/>
              <a:buFont typeface="Arial" pitchFamily="34" charset="0"/>
              <a:buChar char="•"/>
            </a:pPr>
            <a:r>
              <a:rPr lang="en-US" sz="1800" dirty="0" smtClean="0"/>
              <a:t>“Notes </a:t>
            </a:r>
            <a:r>
              <a:rPr lang="en-US" sz="1800" dirty="0"/>
              <a:t>on accessible CSS image </a:t>
            </a:r>
            <a:r>
              <a:rPr lang="en-US" sz="1800" dirty="0" smtClean="0"/>
              <a:t>sprites” by The </a:t>
            </a:r>
            <a:r>
              <a:rPr lang="en-US" sz="1800" dirty="0" err="1" smtClean="0"/>
              <a:t>Paciello</a:t>
            </a:r>
            <a:r>
              <a:rPr lang="en-US" sz="1800" dirty="0" smtClean="0"/>
              <a:t> Group; includes JavaScript polyfill: </a:t>
            </a:r>
            <a:br>
              <a:rPr lang="en-US" sz="1800" dirty="0" smtClean="0"/>
            </a:br>
            <a:r>
              <a:rPr lang="en-US" sz="1800" dirty="0" smtClean="0">
                <a:hlinkClick r:id="rId3"/>
              </a:rPr>
              <a:t>http</a:t>
            </a:r>
            <a:r>
              <a:rPr lang="en-US" sz="1800" dirty="0">
                <a:hlinkClick r:id="rId3"/>
              </a:rPr>
              <a:t>://</a:t>
            </a:r>
            <a:r>
              <a:rPr lang="en-US" sz="1800" dirty="0" smtClean="0">
                <a:hlinkClick r:id="rId3"/>
              </a:rPr>
              <a:t>bit.ly/176BpJG</a:t>
            </a:r>
            <a:endParaRPr lang="en-US" sz="1800" dirty="0" smtClean="0"/>
          </a:p>
          <a:p>
            <a:pPr marL="285750" indent="-285750">
              <a:buSzPct val="100000"/>
              <a:buFont typeface="Arial" pitchFamily="34" charset="0"/>
              <a:buChar char="•"/>
            </a:pPr>
            <a:r>
              <a:rPr lang="en-US" sz="1800" dirty="0" smtClean="0"/>
              <a:t>“Techniques </a:t>
            </a:r>
            <a:r>
              <a:rPr lang="en-US" sz="1800" dirty="0"/>
              <a:t>for High-Contrast-Friendly </a:t>
            </a:r>
            <a:r>
              <a:rPr lang="en-US" sz="1800" dirty="0" smtClean="0"/>
              <a:t>Icons” </a:t>
            </a:r>
            <a:r>
              <a:rPr lang="en-US" sz="1800" dirty="0"/>
              <a:t>by Yahoo: </a:t>
            </a:r>
            <a:br>
              <a:rPr lang="en-US" sz="1800" dirty="0"/>
            </a:br>
            <a:r>
              <a:rPr lang="en-US" sz="1800" dirty="0">
                <a:hlinkClick r:id="rId4"/>
              </a:rPr>
              <a:t>http://bit.ly/</a:t>
            </a:r>
            <a:r>
              <a:rPr lang="en-US" sz="1800" dirty="0" smtClean="0">
                <a:hlinkClick r:id="rId4"/>
              </a:rPr>
              <a:t>16FSw54</a:t>
            </a:r>
            <a:endParaRPr lang="en-US" sz="1800" dirty="0" smtClean="0"/>
          </a:p>
        </p:txBody>
      </p:sp>
      <p:pic>
        <p:nvPicPr>
          <p:cNvPr id="7" name="Picture 6" title="Actress Emma Stone giving two thumbs up"/>
          <p:cNvPicPr>
            <a:picLocks noChangeAspect="1"/>
          </p:cNvPicPr>
          <p:nvPr/>
        </p:nvPicPr>
        <p:blipFill rotWithShape="1">
          <a:blip r:embed="rId5"/>
          <a:srcRect l="23065"/>
          <a:stretch/>
        </p:blipFill>
        <p:spPr>
          <a:xfrm>
            <a:off x="3810000" y="3708081"/>
            <a:ext cx="3479800" cy="2845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0859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 kern="1200" cap="all" baseline="0" dirty="0" smtClean="0">
                <a:solidFill>
                  <a:srgbClr val="00457C"/>
                </a:solidFill>
                <a:effectLst/>
                <a:latin typeface="Arial"/>
                <a:ea typeface="+mn-ea"/>
                <a:cs typeface="Arial"/>
              </a:rPr>
              <a:t>What’s a Gotcha?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182" y="1375831"/>
            <a:ext cx="5472418" cy="2640723"/>
          </a:xfrm>
        </p:spPr>
        <p:txBody>
          <a:bodyPr/>
          <a:lstStyle/>
          <a:p>
            <a:r>
              <a:rPr lang="en-US" sz="1800" dirty="0"/>
              <a:t>Urban </a:t>
            </a:r>
            <a:r>
              <a:rPr lang="en-US" sz="1800" dirty="0" smtClean="0"/>
              <a:t>Dictionary (definition 4): </a:t>
            </a:r>
            <a:endParaRPr lang="en-US" sz="1800" dirty="0"/>
          </a:p>
          <a:p>
            <a:pPr marL="176213" lvl="2" indent="0">
              <a:buNone/>
            </a:pPr>
            <a:r>
              <a:rPr lang="en-US" sz="1800" dirty="0" smtClean="0"/>
              <a:t>“</a:t>
            </a:r>
            <a:r>
              <a:rPr lang="en-US" sz="1800" dirty="0"/>
              <a:t>An annoying or unfavorable feature of a product or item that has not been fully disclosed or is not obvious.”</a:t>
            </a:r>
          </a:p>
          <a:p>
            <a:endParaRPr lang="en-US" sz="1800" dirty="0" smtClean="0"/>
          </a:p>
          <a:p>
            <a:r>
              <a:rPr lang="en-US" sz="1800" dirty="0" smtClean="0"/>
              <a:t>Online </a:t>
            </a:r>
            <a:r>
              <a:rPr lang="en-US" sz="1800" dirty="0"/>
              <a:t>Slang Dictionary</a:t>
            </a:r>
            <a:r>
              <a:rPr lang="en-US" sz="1800" dirty="0" smtClean="0"/>
              <a:t>: </a:t>
            </a:r>
            <a:endParaRPr lang="en-US" sz="1800" dirty="0"/>
          </a:p>
          <a:p>
            <a:pPr marL="176213" lvl="2" indent="0">
              <a:buNone/>
            </a:pPr>
            <a:r>
              <a:rPr lang="en-US" sz="1800" dirty="0"/>
              <a:t>“a common source of problems”</a:t>
            </a:r>
          </a:p>
          <a:p>
            <a:endParaRPr lang="en-US" sz="1800" dirty="0" smtClean="0"/>
          </a:p>
          <a:p>
            <a:r>
              <a:rPr lang="en-US" sz="1800" dirty="0" smtClean="0"/>
              <a:t>CSS </a:t>
            </a:r>
            <a:r>
              <a:rPr lang="en-US" sz="1800" dirty="0"/>
              <a:t>Gotcha === poor </a:t>
            </a:r>
            <a:r>
              <a:rPr lang="en-US" sz="1800" dirty="0" smtClean="0"/>
              <a:t>CSS technique</a:t>
            </a:r>
            <a:endParaRPr lang="en-US" sz="1800" dirty="0"/>
          </a:p>
        </p:txBody>
      </p:sp>
      <p:pic>
        <p:nvPicPr>
          <p:cNvPr id="4" name="Picture 3" title="man with sad face"/>
          <p:cNvPicPr>
            <a:picLocks noChangeAspect="1"/>
          </p:cNvPicPr>
          <p:nvPr/>
        </p:nvPicPr>
        <p:blipFill rotWithShape="1">
          <a:blip r:embed="rId3"/>
          <a:srcRect l="7333" r="38333"/>
          <a:stretch/>
        </p:blipFill>
        <p:spPr>
          <a:xfrm>
            <a:off x="6540500" y="1447800"/>
            <a:ext cx="2070100" cy="245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3483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Text Size/Readability</a:t>
            </a:r>
            <a:endParaRPr lang="en-US" sz="2400" dirty="0" smtClean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182" y="1375831"/>
            <a:ext cx="8274356" cy="369332"/>
          </a:xfrm>
        </p:spPr>
        <p:txBody>
          <a:bodyPr/>
          <a:lstStyle/>
          <a:p>
            <a:endParaRPr lang="en-US" sz="1800" dirty="0"/>
          </a:p>
        </p:txBody>
      </p:sp>
      <p:sp>
        <p:nvSpPr>
          <p:cNvPr id="4" name="TextBox 3"/>
          <p:cNvSpPr txBox="1"/>
          <p:nvPr/>
        </p:nvSpPr>
        <p:spPr>
          <a:xfrm>
            <a:off x="2057400" y="2133600"/>
            <a:ext cx="5105400" cy="18158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defTabSz="457200">
              <a:spcBef>
                <a:spcPct val="0"/>
              </a:spcBef>
            </a:pPr>
            <a:r>
              <a:rPr lang="en-US" sz="2800" dirty="0">
                <a:latin typeface="Courier New" pitchFamily="49" charset="0"/>
                <a:cs typeface="Courier New" pitchFamily="49" charset="0"/>
              </a:rPr>
              <a:t>p {</a:t>
            </a:r>
          </a:p>
          <a:p>
            <a:pPr defTabSz="457200">
              <a:spcBef>
                <a:spcPct val="0"/>
              </a:spcBef>
            </a:pPr>
            <a:r>
              <a:rPr lang="en-US" sz="2800" dirty="0">
                <a:latin typeface="Courier New" pitchFamily="49" charset="0"/>
                <a:cs typeface="Courier New" pitchFamily="49" charset="0"/>
              </a:rPr>
              <a:t>    font-size: 10px;</a:t>
            </a:r>
          </a:p>
          <a:p>
            <a:pPr defTabSz="457200">
              <a:spcBef>
                <a:spcPct val="0"/>
              </a:spcBef>
            </a:pPr>
            <a:r>
              <a:rPr lang="en-US" sz="2800" dirty="0">
                <a:latin typeface="Courier New" pitchFamily="49" charset="0"/>
                <a:cs typeface="Courier New" pitchFamily="49" charset="0"/>
              </a:rPr>
              <a:t>    line-height: </a:t>
            </a:r>
            <a:r>
              <a:rPr lang="en-US" sz="2800" dirty="0" smtClean="0">
                <a:latin typeface="Courier New" pitchFamily="49" charset="0"/>
                <a:cs typeface="Courier New" pitchFamily="49" charset="0"/>
              </a:rPr>
              <a:t>11px</a:t>
            </a:r>
            <a:r>
              <a:rPr lang="en-US" sz="2800" dirty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 defTabSz="457200">
              <a:spcBef>
                <a:spcPct val="0"/>
              </a:spcBef>
            </a:pPr>
            <a:r>
              <a:rPr lang="en-US" sz="2800" dirty="0">
                <a:latin typeface="Courier New" pitchFamily="49" charset="0"/>
                <a:cs typeface="Courier New" pitchFamily="49" charset="0"/>
              </a:rPr>
              <a:t>}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2743200" y="1676400"/>
            <a:ext cx="3352800" cy="3146286"/>
            <a:chOff x="3048000" y="1752600"/>
            <a:chExt cx="3352800" cy="3146286"/>
          </a:xfrm>
        </p:grpSpPr>
        <p:sp>
          <p:nvSpPr>
            <p:cNvPr id="6" name="Flowchart: Summing Junction 5"/>
            <p:cNvSpPr/>
            <p:nvPr/>
          </p:nvSpPr>
          <p:spPr>
            <a:xfrm>
              <a:off x="3505200" y="1752600"/>
              <a:ext cx="2438400" cy="2438400"/>
            </a:xfrm>
            <a:prstGeom prst="flowChartSummingJunction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048000" y="4191000"/>
              <a:ext cx="3352800" cy="70788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marL="0" marR="0" indent="0" algn="ct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0" i="0" u="none" strike="noStrike" kern="1200" cap="all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Gotcha!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841746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Text Size/Readability</a:t>
            </a:r>
            <a:endParaRPr lang="en-US" sz="2400" dirty="0" smtClean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182" y="1375830"/>
            <a:ext cx="7301218" cy="2640723"/>
          </a:xfrm>
        </p:spPr>
        <p:txBody>
          <a:bodyPr/>
          <a:lstStyle/>
          <a:p>
            <a:r>
              <a:rPr lang="en-US" sz="1800" dirty="0" smtClean="0"/>
              <a:t>Issues: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800" dirty="0" smtClean="0"/>
              <a:t>Small </a:t>
            </a:r>
            <a:r>
              <a:rPr lang="en-US" sz="1800" dirty="0"/>
              <a:t>text </a:t>
            </a:r>
            <a:r>
              <a:rPr lang="en-US" sz="1800" dirty="0" smtClean="0"/>
              <a:t>is bad; recommend using minimum font size of 14px (when rendered).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800" dirty="0" smtClean="0"/>
              <a:t>Too </a:t>
            </a:r>
            <a:r>
              <a:rPr lang="en-US" sz="1800" dirty="0"/>
              <a:t>little line </a:t>
            </a:r>
            <a:r>
              <a:rPr lang="en-US" sz="1800" dirty="0" smtClean="0"/>
              <a:t>height.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800" dirty="0">
                <a:hlinkClick r:id="rId3"/>
              </a:rPr>
              <a:t>16 PIXELS For Body Copy</a:t>
            </a:r>
            <a:r>
              <a:rPr lang="en-US" sz="1800" dirty="0"/>
              <a:t>. Anything Less Is A Costly Mistake</a:t>
            </a:r>
            <a:endParaRPr lang="en-US" sz="18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sz="1800" dirty="0" smtClean="0"/>
              <a:t>Many users don’t know how to page zoom or resize text.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800" dirty="0" smtClean="0"/>
              <a:t>IE </a:t>
            </a:r>
            <a:r>
              <a:rPr lang="en-US" sz="1800" i="1" dirty="0" smtClean="0"/>
              <a:t>still</a:t>
            </a:r>
            <a:r>
              <a:rPr lang="en-US" sz="1800" dirty="0" smtClean="0"/>
              <a:t> doesn’t resize text set in fixed value.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800" dirty="0"/>
              <a:t>Text overlays when increasing text </a:t>
            </a:r>
            <a:r>
              <a:rPr lang="en-US" sz="1800" dirty="0" smtClean="0"/>
              <a:t>size.</a:t>
            </a:r>
            <a:endParaRPr lang="en-US" sz="1800" dirty="0" smtClean="0"/>
          </a:p>
        </p:txBody>
      </p:sp>
      <p:pic>
        <p:nvPicPr>
          <p:cNvPr id="4099" name="Picture 3" title="Size matters: very large sumo wrestler again small on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1554" y="3657600"/>
            <a:ext cx="2540046" cy="30491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99942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Text Size/Readability</a:t>
            </a:r>
            <a:endParaRPr lang="en-US" sz="2400" dirty="0" smtClean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182" y="1375831"/>
            <a:ext cx="8274356" cy="3083921"/>
          </a:xfrm>
        </p:spPr>
        <p:txBody>
          <a:bodyPr/>
          <a:lstStyle/>
          <a:p>
            <a:r>
              <a:rPr lang="en-US" sz="1800" dirty="0" smtClean="0"/>
              <a:t>Not convinced? Some stats: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800" dirty="0"/>
              <a:t>The number of Americans who report some form of visual impairment is expected to double by </a:t>
            </a:r>
            <a:r>
              <a:rPr lang="en-US" sz="1800" dirty="0" smtClean="0"/>
              <a:t>2030.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800" dirty="0"/>
              <a:t>In 2008, </a:t>
            </a:r>
            <a:r>
              <a:rPr lang="en-US" sz="1800" dirty="0" smtClean="0"/>
              <a:t>an </a:t>
            </a:r>
            <a:r>
              <a:rPr lang="en-US" sz="1800" dirty="0"/>
              <a:t>estimated 25.2 million adult Americans reported they either “have trouble” seeing, even when wearing glasses or contact lenses, or that they are blind or unable to see at all</a:t>
            </a:r>
            <a:r>
              <a:rPr lang="en-US" sz="1800" dirty="0" smtClean="0"/>
              <a:t>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800" dirty="0" smtClean="0"/>
              <a:t>In 2013, 19% of Americans are 60 or older (most people with low vision are over the age of 60).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800" dirty="0"/>
              <a:t>314 million people worldwide live with visual impairment due to eye diseases or uncorrected refractive errors</a:t>
            </a:r>
            <a:r>
              <a:rPr lang="en-US" sz="18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101362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Text Size/Readability</a:t>
            </a:r>
            <a:endParaRPr lang="en-US" sz="2400" dirty="0" smtClean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182" y="1375831"/>
            <a:ext cx="8274356" cy="1366528"/>
          </a:xfrm>
        </p:spPr>
        <p:txBody>
          <a:bodyPr/>
          <a:lstStyle/>
          <a:p>
            <a:r>
              <a:rPr lang="en-US" sz="1800" dirty="0" smtClean="0"/>
              <a:t>Text size becoming </a:t>
            </a:r>
            <a:r>
              <a:rPr lang="en-US" sz="1800" i="1" dirty="0" smtClean="0"/>
              <a:t>less</a:t>
            </a:r>
            <a:r>
              <a:rPr lang="en-US" sz="1800" dirty="0" smtClean="0"/>
              <a:t> of an issue due to: </a:t>
            </a:r>
          </a:p>
          <a:p>
            <a:pPr marL="342900" indent="-342900">
              <a:buFont typeface="Arial"/>
              <a:buChar char="•"/>
            </a:pPr>
            <a:r>
              <a:rPr lang="en-US" sz="1800" dirty="0"/>
              <a:t>R</a:t>
            </a:r>
            <a:r>
              <a:rPr lang="en-US" sz="1800" dirty="0" smtClean="0"/>
              <a:t>esponsive web design (RWD)</a:t>
            </a:r>
          </a:p>
          <a:p>
            <a:pPr marL="342900" indent="-342900">
              <a:buFont typeface="Arial"/>
              <a:buChar char="•"/>
            </a:pPr>
            <a:r>
              <a:rPr lang="en-US" sz="1800" dirty="0"/>
              <a:t>T</a:t>
            </a:r>
            <a:r>
              <a:rPr lang="en-US" sz="1800" dirty="0" smtClean="0"/>
              <a:t>rends</a:t>
            </a:r>
          </a:p>
          <a:p>
            <a:pPr marL="342900" indent="-342900">
              <a:buFont typeface="Arial"/>
              <a:buChar char="•"/>
            </a:pPr>
            <a:r>
              <a:rPr lang="en-US" sz="1800" dirty="0"/>
              <a:t>A</a:t>
            </a:r>
            <a:r>
              <a:rPr lang="en-US" sz="1800" dirty="0" smtClean="0"/>
              <a:t>wareness</a:t>
            </a:r>
            <a:endParaRPr lang="en-US" sz="1800" dirty="0"/>
          </a:p>
        </p:txBody>
      </p:sp>
      <p:pic>
        <p:nvPicPr>
          <p:cNvPr id="5" name="Picture 4" title="smiley with grey hair and glasses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4769" y="2743200"/>
            <a:ext cx="2107831" cy="252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1305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Text Size/Readability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458200" cy="2400657"/>
          </a:xfrm>
        </p:spPr>
        <p:txBody>
          <a:bodyPr/>
          <a:lstStyle/>
          <a:p>
            <a:r>
              <a:rPr lang="en-US" sz="1800" dirty="0" smtClean="0"/>
              <a:t>Speaking of RWD…</a:t>
            </a:r>
          </a:p>
          <a:p>
            <a:endParaRPr lang="en-US" sz="1800" dirty="0" smtClean="0"/>
          </a:p>
          <a:p>
            <a:r>
              <a:rPr lang="en-US" sz="2400" dirty="0" smtClean="0">
                <a:latin typeface="Courier New"/>
                <a:cs typeface="Courier New"/>
              </a:rPr>
              <a:t>&lt;</a:t>
            </a:r>
            <a:r>
              <a:rPr lang="en-US" sz="2400" dirty="0">
                <a:latin typeface="Courier New"/>
                <a:cs typeface="Courier New"/>
              </a:rPr>
              <a:t>meta name="viewport" </a:t>
            </a:r>
            <a:r>
              <a:rPr lang="en-US" sz="2400" dirty="0" smtClean="0">
                <a:latin typeface="Courier New"/>
                <a:cs typeface="Courier New"/>
              </a:rPr>
              <a:t>content</a:t>
            </a:r>
            <a:r>
              <a:rPr lang="en-US" sz="2400" dirty="0">
                <a:latin typeface="Courier New"/>
                <a:cs typeface="Courier New"/>
              </a:rPr>
              <a:t>="width=device-width; </a:t>
            </a:r>
            <a:r>
              <a:rPr lang="en-US" sz="2400" dirty="0" err="1">
                <a:latin typeface="Courier New"/>
                <a:cs typeface="Courier New"/>
              </a:rPr>
              <a:t>initialscale</a:t>
            </a:r>
            <a:r>
              <a:rPr lang="en-US" sz="2400" dirty="0">
                <a:latin typeface="Courier New"/>
                <a:cs typeface="Courier New"/>
              </a:rPr>
              <a:t>=1.0; </a:t>
            </a:r>
            <a:r>
              <a:rPr lang="en-US" sz="2400" dirty="0" smtClean="0">
                <a:latin typeface="Courier New"/>
                <a:cs typeface="Courier New"/>
              </a:rPr>
              <a:t>maximum</a:t>
            </a:r>
            <a:r>
              <a:rPr lang="en-US" sz="2400" dirty="0">
                <a:latin typeface="Courier New"/>
                <a:cs typeface="Courier New"/>
              </a:rPr>
              <a:t>-scale=1.0;"&gt; </a:t>
            </a:r>
            <a:endParaRPr lang="en-US" sz="2400" dirty="0" smtClean="0">
              <a:latin typeface="Courier New"/>
              <a:cs typeface="Courier New"/>
            </a:endParaRPr>
          </a:p>
          <a:p>
            <a:endParaRPr lang="en-US" sz="2400" dirty="0"/>
          </a:p>
          <a:p>
            <a:endParaRPr lang="en-US" sz="2400" dirty="0"/>
          </a:p>
        </p:txBody>
      </p:sp>
      <p:grpSp>
        <p:nvGrpSpPr>
          <p:cNvPr id="7" name="Group 6"/>
          <p:cNvGrpSpPr/>
          <p:nvPr/>
        </p:nvGrpSpPr>
        <p:grpSpPr>
          <a:xfrm>
            <a:off x="5105400" y="1905000"/>
            <a:ext cx="3352800" cy="3146286"/>
            <a:chOff x="3048000" y="1752600"/>
            <a:chExt cx="3352800" cy="3146286"/>
          </a:xfrm>
        </p:grpSpPr>
        <p:sp>
          <p:nvSpPr>
            <p:cNvPr id="8" name="Flowchart: Summing Junction 5"/>
            <p:cNvSpPr/>
            <p:nvPr/>
          </p:nvSpPr>
          <p:spPr>
            <a:xfrm>
              <a:off x="3505200" y="1752600"/>
              <a:ext cx="2438400" cy="2438400"/>
            </a:xfrm>
            <a:prstGeom prst="flowChartSummingJunction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048000" y="4191000"/>
              <a:ext cx="3352800" cy="70788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marL="0" marR="0" indent="0" algn="ct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0" i="0" u="none" strike="noStrike" kern="1200" cap="all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Gotcha!</a:t>
              </a: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457200" y="4191000"/>
            <a:ext cx="4114800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defTabSz="457200">
              <a:spcBef>
                <a:spcPct val="0"/>
              </a:spcBef>
            </a:pPr>
            <a:r>
              <a:rPr lang="en-US" dirty="0" smtClean="0"/>
              <a:t>Maximum scale of 1 takes </a:t>
            </a:r>
            <a:r>
              <a:rPr lang="en-US" dirty="0"/>
              <a:t>away the ability to zoom. Don’t ever do this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70120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2680" y="246238"/>
            <a:ext cx="6487440" cy="461665"/>
          </a:xfrm>
        </p:spPr>
        <p:txBody>
          <a:bodyPr/>
          <a:lstStyle/>
          <a:p>
            <a:r>
              <a:rPr lang="en-US" dirty="0"/>
              <a:t>Text S</a:t>
            </a:r>
            <a:r>
              <a:rPr lang="en-US" dirty="0" smtClean="0"/>
              <a:t>ize/Readability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182" y="1375831"/>
            <a:ext cx="8274356" cy="4358118"/>
          </a:xfrm>
        </p:spPr>
        <p:txBody>
          <a:bodyPr/>
          <a:lstStyle/>
          <a:p>
            <a:r>
              <a:rPr lang="en-US" sz="1800" dirty="0" smtClean="0"/>
              <a:t>Readability design tips: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800" dirty="0" smtClean="0"/>
              <a:t>Medium weight font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800" dirty="0" smtClean="0"/>
              <a:t>Ample line height (1.2-1.5)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800" dirty="0" smtClean="0"/>
              <a:t>Medium line length (50-65 characters)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800" dirty="0" smtClean="0"/>
              <a:t>Ample white space and margins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800" dirty="0" smtClean="0"/>
              <a:t>Avoid centering blocks of text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800" dirty="0" smtClean="0"/>
              <a:t>Avoid justified text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800" dirty="0"/>
              <a:t>Sufficient color </a:t>
            </a:r>
            <a:r>
              <a:rPr lang="en-US" sz="1800" dirty="0" smtClean="0"/>
              <a:t>contrast</a:t>
            </a:r>
          </a:p>
          <a:p>
            <a:pPr marL="285750" indent="-285750">
              <a:buFont typeface="Arial" pitchFamily="34" charset="0"/>
              <a:buChar char="•"/>
            </a:pPr>
            <a:endParaRPr lang="en-US" sz="1800" dirty="0"/>
          </a:p>
          <a:p>
            <a:r>
              <a:rPr lang="en-US" sz="1800" dirty="0"/>
              <a:t>Readability </a:t>
            </a:r>
            <a:r>
              <a:rPr lang="en-US" sz="1800" dirty="0" smtClean="0"/>
              <a:t>content tips: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800" dirty="0"/>
              <a:t>Use headings and </a:t>
            </a:r>
            <a:r>
              <a:rPr lang="en-US" sz="1800" dirty="0" smtClean="0"/>
              <a:t>lists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800" dirty="0" smtClean="0"/>
              <a:t>Supplement with images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800" dirty="0" smtClean="0"/>
              <a:t>Clear and simple language</a:t>
            </a:r>
          </a:p>
        </p:txBody>
      </p:sp>
    </p:spTree>
    <p:extLst>
      <p:ext uri="{BB962C8B-B14F-4D97-AF65-F5344CB8AC3E}">
        <p14:creationId xmlns:p14="http://schemas.microsoft.com/office/powerpoint/2010/main" val="10599778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title="Screen shot showing only tex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0"/>
            <a:ext cx="595610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7391400" y="6096000"/>
            <a:ext cx="1752600" cy="76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5551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title="screen shot of readable webp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09" y="228600"/>
            <a:ext cx="9145009" cy="655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334720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1200" cap="all" baseline="0" dirty="0" smtClean="0">
                <a:solidFill>
                  <a:srgbClr val="00457C"/>
                </a:solidFill>
                <a:effectLst/>
                <a:latin typeface="Arial"/>
                <a:ea typeface="+mn-ea"/>
                <a:cs typeface="Arial"/>
              </a:rPr>
              <a:t>Text links</a:t>
            </a:r>
            <a:endParaRPr lang="en-US" sz="2400" dirty="0" smtClean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182" y="1375831"/>
            <a:ext cx="8274356" cy="369332"/>
          </a:xfrm>
        </p:spPr>
        <p:txBody>
          <a:bodyPr/>
          <a:lstStyle/>
          <a:p>
            <a:pPr marL="0" lvl="1" indent="0">
              <a:buNone/>
            </a:pPr>
            <a:endParaRPr lang="en-US" sz="1800" dirty="0"/>
          </a:p>
        </p:txBody>
      </p:sp>
      <p:sp>
        <p:nvSpPr>
          <p:cNvPr id="4" name="TextBox 3"/>
          <p:cNvSpPr txBox="1"/>
          <p:nvPr/>
        </p:nvSpPr>
        <p:spPr>
          <a:xfrm>
            <a:off x="584200" y="2595890"/>
            <a:ext cx="7772400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 defTabSz="457200">
              <a:spcBef>
                <a:spcPct val="0"/>
              </a:spcBef>
            </a:pPr>
            <a:r>
              <a:rPr lang="en-US" sz="2800" dirty="0">
                <a:latin typeface="Courier New" pitchFamily="49" charset="0"/>
                <a:cs typeface="Courier New" pitchFamily="49" charset="0"/>
              </a:rPr>
              <a:t>#main a { text-decoration: none }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2743200" y="1676400"/>
            <a:ext cx="3352800" cy="3146286"/>
            <a:chOff x="3048000" y="1752600"/>
            <a:chExt cx="3352800" cy="3146286"/>
          </a:xfrm>
        </p:grpSpPr>
        <p:sp>
          <p:nvSpPr>
            <p:cNvPr id="6" name="Flowchart: Summing Junction 5"/>
            <p:cNvSpPr/>
            <p:nvPr/>
          </p:nvSpPr>
          <p:spPr>
            <a:xfrm>
              <a:off x="3505200" y="1752600"/>
              <a:ext cx="2438400" cy="2438400"/>
            </a:xfrm>
            <a:prstGeom prst="flowChartSummingJunction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048000" y="4191000"/>
              <a:ext cx="3352800" cy="70788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marL="0" marR="0" indent="0" algn="ct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0" i="0" u="none" strike="noStrike" kern="1200" cap="all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Gotcha!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833605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1200" cap="all" baseline="0" dirty="0" smtClean="0">
                <a:solidFill>
                  <a:srgbClr val="00457C"/>
                </a:solidFill>
                <a:effectLst/>
                <a:latin typeface="Arial"/>
                <a:ea typeface="+mn-ea"/>
                <a:cs typeface="Arial"/>
              </a:rPr>
              <a:t>Text links</a:t>
            </a:r>
            <a:endParaRPr lang="en-US" sz="2400" dirty="0" smtClean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182" y="1375831"/>
            <a:ext cx="8274356" cy="1366528"/>
          </a:xfrm>
        </p:spPr>
        <p:txBody>
          <a:bodyPr/>
          <a:lstStyle/>
          <a:p>
            <a:pPr lvl="1">
              <a:buFont typeface="Arial" pitchFamily="34" charset="0"/>
              <a:buChar char="•"/>
            </a:pPr>
            <a:r>
              <a:rPr lang="en-US" sz="1800" dirty="0" smtClean="0"/>
              <a:t>User must be able to visually determine linked </a:t>
            </a:r>
            <a:r>
              <a:rPr lang="en-US" sz="1800" dirty="0"/>
              <a:t>from regular </a:t>
            </a:r>
            <a:r>
              <a:rPr lang="en-US" sz="1800" dirty="0" smtClean="0"/>
              <a:t>text.</a:t>
            </a:r>
          </a:p>
          <a:p>
            <a:pPr lvl="1">
              <a:buFont typeface="Arial" pitchFamily="34" charset="0"/>
              <a:buChar char="•"/>
            </a:pPr>
            <a:r>
              <a:rPr lang="en-US" sz="1800" dirty="0"/>
              <a:t>Underline is the convention (don’t make me </a:t>
            </a:r>
            <a:r>
              <a:rPr lang="en-US" sz="1800" dirty="0" smtClean="0"/>
              <a:t>think)</a:t>
            </a:r>
            <a:r>
              <a:rPr lang="en-US" sz="1800" dirty="0"/>
              <a:t>.</a:t>
            </a:r>
          </a:p>
          <a:p>
            <a:pPr lvl="1">
              <a:buFont typeface="Arial" pitchFamily="34" charset="0"/>
              <a:buChar char="•"/>
            </a:pPr>
            <a:r>
              <a:rPr lang="en-US" sz="1800" dirty="0" smtClean="0"/>
              <a:t>Strongly recommend not removing </a:t>
            </a:r>
            <a:r>
              <a:rPr lang="en-US" sz="1800" dirty="0"/>
              <a:t>the link underline in main </a:t>
            </a:r>
            <a:r>
              <a:rPr lang="en-US" sz="1800" dirty="0" smtClean="0"/>
              <a:t>copy.</a:t>
            </a:r>
          </a:p>
          <a:p>
            <a:pPr lvl="1">
              <a:buFont typeface="Arial" pitchFamily="34" charset="0"/>
              <a:buChar char="•"/>
            </a:pPr>
            <a:r>
              <a:rPr lang="en-US" sz="1800" dirty="0"/>
              <a:t>Conversely, </a:t>
            </a:r>
            <a:r>
              <a:rPr lang="en-US" sz="1800" dirty="0" smtClean="0"/>
              <a:t>do </a:t>
            </a:r>
            <a:r>
              <a:rPr lang="en-US" sz="1800" dirty="0"/>
              <a:t>not underline text that isn’t a link</a:t>
            </a:r>
            <a:r>
              <a:rPr lang="en-US" sz="1800" dirty="0" smtClean="0"/>
              <a:t>.</a:t>
            </a:r>
            <a:endParaRPr lang="en-US" sz="1800" dirty="0"/>
          </a:p>
        </p:txBody>
      </p:sp>
      <p:pic>
        <p:nvPicPr>
          <p:cNvPr id="1026" name="Picture 2" title="hyperlink all the things!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429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49691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About Usability/Accessibility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182" y="1375831"/>
            <a:ext cx="8274356" cy="3539430"/>
          </a:xfrm>
        </p:spPr>
        <p:txBody>
          <a:bodyPr/>
          <a:lstStyle/>
          <a:p>
            <a:r>
              <a:rPr lang="en-US" b="1" dirty="0" smtClean="0"/>
              <a:t>Usability</a:t>
            </a:r>
            <a:endParaRPr lang="en-US" dirty="0" smtClean="0"/>
          </a:p>
          <a:p>
            <a:r>
              <a:rPr lang="en-US" dirty="0"/>
              <a:t>Usability is the ease of use and learnability of a human-made object</a:t>
            </a:r>
            <a:r>
              <a:rPr lang="en-US" dirty="0" smtClean="0"/>
              <a:t>. (</a:t>
            </a:r>
            <a:r>
              <a:rPr lang="en-US" dirty="0" err="1" smtClean="0"/>
              <a:t>wikipedia</a:t>
            </a:r>
            <a:r>
              <a:rPr lang="en-US" dirty="0" smtClean="0"/>
              <a:t>)</a:t>
            </a:r>
          </a:p>
          <a:p>
            <a:endParaRPr lang="en-US" dirty="0"/>
          </a:p>
          <a:p>
            <a:r>
              <a:rPr lang="en-US" b="1" dirty="0" smtClean="0"/>
              <a:t>Accessibility</a:t>
            </a:r>
            <a:endParaRPr lang="en-US" dirty="0" smtClean="0"/>
          </a:p>
          <a:p>
            <a:r>
              <a:rPr lang="en-US" dirty="0"/>
              <a:t>Accessibility is the degree to which a product, device, service, or environment is available to as many people as possible</a:t>
            </a:r>
            <a:r>
              <a:rPr lang="en-US" dirty="0" smtClean="0"/>
              <a:t>. </a:t>
            </a:r>
            <a:r>
              <a:rPr lang="en-US" dirty="0"/>
              <a:t>(</a:t>
            </a:r>
            <a:r>
              <a:rPr lang="en-US" dirty="0" err="1"/>
              <a:t>wikipedia</a:t>
            </a:r>
            <a:r>
              <a:rPr lang="en-US" dirty="0"/>
              <a:t>)</a:t>
            </a:r>
            <a:endParaRPr lang="en-US" dirty="0" smtClean="0"/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Disability, </a:t>
            </a:r>
            <a:r>
              <a:rPr lang="en-US" dirty="0"/>
              <a:t>a</a:t>
            </a:r>
            <a:r>
              <a:rPr lang="en-US" dirty="0" smtClean="0"/>
              <a:t>ssistive </a:t>
            </a:r>
            <a:r>
              <a:rPr lang="en-US" dirty="0" smtClean="0"/>
              <a:t>tech</a:t>
            </a:r>
            <a:endParaRPr lang="en-US" dirty="0" smtClean="0"/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Situational disability (hand in cast, broken speakers, sunlight, </a:t>
            </a:r>
            <a:r>
              <a:rPr lang="en-US" dirty="0" smtClean="0"/>
              <a:t>etc.)</a:t>
            </a:r>
            <a:endParaRPr lang="en-US" dirty="0" smtClean="0"/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Cross browser, device, etc.</a:t>
            </a:r>
          </a:p>
          <a:p>
            <a:pPr marL="285750" indent="-285750">
              <a:buFont typeface="Arial"/>
              <a:buChar char="•"/>
            </a:pPr>
            <a:r>
              <a:rPr lang="en-US" dirty="0" err="1" smtClean="0"/>
              <a:t>Lowband</a:t>
            </a:r>
            <a:r>
              <a:rPr lang="en-US" dirty="0" smtClean="0"/>
              <a:t> </a:t>
            </a:r>
            <a:r>
              <a:rPr lang="en-US" dirty="0" smtClean="0"/>
              <a:t>internet</a:t>
            </a:r>
            <a:endParaRPr lang="en-US" dirty="0" smtClean="0"/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Internationalization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SEO</a:t>
            </a:r>
            <a:endParaRPr lang="en-US" dirty="0" smtClean="0"/>
          </a:p>
        </p:txBody>
      </p:sp>
      <p:pic>
        <p:nvPicPr>
          <p:cNvPr id="4" name="Picture 3" descr="accessibility icon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4506" y="4696212"/>
            <a:ext cx="1094988" cy="1094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4377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1200" cap="all" baseline="0" dirty="0" smtClean="0">
                <a:solidFill>
                  <a:srgbClr val="00457C"/>
                </a:solidFill>
                <a:effectLst/>
                <a:latin typeface="Arial"/>
                <a:ea typeface="+mn-ea"/>
                <a:cs typeface="Arial"/>
              </a:rPr>
              <a:t>Text links</a:t>
            </a:r>
            <a:endParaRPr lang="en-US" sz="2400" dirty="0" smtClean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182" y="1375831"/>
            <a:ext cx="8274356" cy="3194721"/>
          </a:xfrm>
        </p:spPr>
        <p:txBody>
          <a:bodyPr/>
          <a:lstStyle/>
          <a:p>
            <a:pPr lvl="1">
              <a:buFont typeface="Arial" pitchFamily="34" charset="0"/>
              <a:buChar char="•"/>
            </a:pPr>
            <a:r>
              <a:rPr lang="en-US" sz="1800" dirty="0" smtClean="0"/>
              <a:t>Like </a:t>
            </a:r>
            <a:r>
              <a:rPr lang="en-US" sz="1800" dirty="0"/>
              <a:t>the link outline, if you must remove the underline from links, provide a replacement.</a:t>
            </a:r>
          </a:p>
          <a:p>
            <a:pPr lvl="2">
              <a:buFont typeface="Arial" pitchFamily="34" charset="0"/>
              <a:buChar char="•"/>
            </a:pPr>
            <a:r>
              <a:rPr lang="en-US" sz="1800" dirty="0"/>
              <a:t>Custom underline </a:t>
            </a:r>
            <a:r>
              <a:rPr lang="en-US" sz="1800" dirty="0" smtClean="0"/>
              <a:t>(usually for spacing between the text and underline)</a:t>
            </a:r>
            <a:endParaRPr lang="en-US" sz="1800" dirty="0"/>
          </a:p>
          <a:p>
            <a:pPr lvl="2">
              <a:buFont typeface="Arial" pitchFamily="34" charset="0"/>
              <a:buChar char="•"/>
            </a:pPr>
            <a:r>
              <a:rPr lang="en-US" sz="1800" dirty="0"/>
              <a:t>Dotted underline</a:t>
            </a:r>
          </a:p>
          <a:p>
            <a:pPr lvl="2">
              <a:buFont typeface="Arial" pitchFamily="34" charset="0"/>
              <a:buChar char="•"/>
            </a:pPr>
            <a:r>
              <a:rPr lang="en-US" sz="1800" dirty="0" smtClean="0"/>
              <a:t>Color + bold</a:t>
            </a:r>
          </a:p>
          <a:p>
            <a:pPr lvl="3">
              <a:buFont typeface="Arial" pitchFamily="34" charset="0"/>
              <a:buChar char="•"/>
            </a:pPr>
            <a:r>
              <a:rPr lang="en-US" sz="1600" dirty="0" smtClean="0"/>
              <a:t>Warning: Can be confused with other text such as subheadings</a:t>
            </a:r>
            <a:endParaRPr lang="en-US" sz="1600" dirty="0"/>
          </a:p>
          <a:p>
            <a:pPr lvl="1">
              <a:buFont typeface="Arial" pitchFamily="34" charset="0"/>
              <a:buChar char="•"/>
            </a:pPr>
            <a:r>
              <a:rPr lang="en-US" sz="1800" dirty="0" smtClean="0"/>
              <a:t>Sadly</a:t>
            </a:r>
            <a:r>
              <a:rPr lang="en-US" sz="1800" dirty="0"/>
              <a:t>, WCAG 2.0 provides </a:t>
            </a:r>
            <a:r>
              <a:rPr lang="en-US" sz="1800" dirty="0" smtClean="0"/>
              <a:t>a </a:t>
            </a:r>
            <a:r>
              <a:rPr lang="en-US" sz="1800" dirty="0"/>
              <a:t>loophole for using color alone to indicate a link</a:t>
            </a:r>
            <a:r>
              <a:rPr lang="en-US" sz="1800" dirty="0" smtClean="0"/>
              <a:t>.</a:t>
            </a:r>
          </a:p>
          <a:p>
            <a:pPr lvl="2">
              <a:buFont typeface="Arial" pitchFamily="34" charset="0"/>
              <a:buChar char="•"/>
            </a:pPr>
            <a:r>
              <a:rPr lang="en-US" sz="1800" dirty="0" smtClean="0"/>
              <a:t>“Using </a:t>
            </a:r>
            <a:r>
              <a:rPr lang="en-US" sz="1800" dirty="0"/>
              <a:t>a contrast ratio of 3:1 with surrounding text and providing additional visual cues on focus for links or controls where color alone is used to identify </a:t>
            </a:r>
            <a:r>
              <a:rPr lang="en-US" sz="1800" dirty="0" smtClean="0"/>
              <a:t>them”</a:t>
            </a:r>
            <a:endParaRPr lang="en-US" sz="1800" dirty="0"/>
          </a:p>
        </p:txBody>
      </p:sp>
      <p:grpSp>
        <p:nvGrpSpPr>
          <p:cNvPr id="4" name="Group 3"/>
          <p:cNvGrpSpPr/>
          <p:nvPr/>
        </p:nvGrpSpPr>
        <p:grpSpPr>
          <a:xfrm>
            <a:off x="1143000" y="3345898"/>
            <a:ext cx="2514600" cy="2782907"/>
            <a:chOff x="3048000" y="1752600"/>
            <a:chExt cx="3352800" cy="3710541"/>
          </a:xfrm>
        </p:grpSpPr>
        <p:sp>
          <p:nvSpPr>
            <p:cNvPr id="5" name="Flowchart: Summing Junction 4"/>
            <p:cNvSpPr/>
            <p:nvPr/>
          </p:nvSpPr>
          <p:spPr>
            <a:xfrm>
              <a:off x="3505200" y="1752600"/>
              <a:ext cx="2438400" cy="2438400"/>
            </a:xfrm>
            <a:prstGeom prst="flowChartSummingJunction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048000" y="4190999"/>
              <a:ext cx="3352800" cy="1272142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marL="0" marR="0" indent="0" algn="ct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0" i="0" u="none" strike="noStrike" kern="1200" cap="all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BONUS GOTCHA!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570120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title="Screen shot with clear text link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04775"/>
            <a:ext cx="6172200" cy="657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7391400" y="6096000"/>
            <a:ext cx="1752600" cy="76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1329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title="screen shot with links difficult to recogniz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52400"/>
            <a:ext cx="5981700" cy="638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val 2"/>
          <p:cNvSpPr/>
          <p:nvPr/>
        </p:nvSpPr>
        <p:spPr>
          <a:xfrm>
            <a:off x="5562600" y="3276600"/>
            <a:ext cx="1600200" cy="6477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3276600" y="4124325"/>
            <a:ext cx="2133600" cy="685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391400" y="6096000"/>
            <a:ext cx="1752600" cy="76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5926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1200" cap="all" baseline="0" dirty="0" smtClean="0">
                <a:solidFill>
                  <a:srgbClr val="00457C"/>
                </a:solidFill>
                <a:effectLst/>
                <a:latin typeface="Arial"/>
                <a:ea typeface="+mn-ea"/>
                <a:cs typeface="Arial"/>
              </a:rPr>
              <a:t>Text links</a:t>
            </a:r>
            <a:endParaRPr lang="en-US" sz="2400" dirty="0" smtClean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182" y="1375831"/>
            <a:ext cx="8274356" cy="1643527"/>
          </a:xfrm>
        </p:spPr>
        <p:txBody>
          <a:bodyPr/>
          <a:lstStyle/>
          <a:p>
            <a:pPr marL="0" lvl="1" indent="0">
              <a:buNone/>
            </a:pPr>
            <a:r>
              <a:rPr lang="en-US" sz="1800" dirty="0" smtClean="0"/>
              <a:t>More tips:</a:t>
            </a:r>
            <a:endParaRPr lang="en-US" sz="1800" dirty="0"/>
          </a:p>
          <a:p>
            <a:pPr lvl="1">
              <a:buFont typeface="Arial" pitchFamily="34" charset="0"/>
              <a:buChar char="•"/>
            </a:pPr>
            <a:r>
              <a:rPr lang="en-US" sz="1800" dirty="0"/>
              <a:t>Like regular text, a text link must provide sufficient color contrast against background (see </a:t>
            </a:r>
            <a:r>
              <a:rPr lang="en-US" sz="1800" dirty="0" smtClean="0"/>
              <a:t>dev.twitter.com).</a:t>
            </a:r>
            <a:endParaRPr lang="en-US" sz="1800" dirty="0"/>
          </a:p>
          <a:p>
            <a:pPr lvl="1">
              <a:buFont typeface="Arial" pitchFamily="34" charset="0"/>
              <a:buChar char="•"/>
            </a:pPr>
            <a:r>
              <a:rPr lang="en-US" sz="1800" dirty="0" smtClean="0"/>
              <a:t>Provide ample hit areas; use padding.</a:t>
            </a:r>
          </a:p>
          <a:p>
            <a:pPr lvl="1">
              <a:buFont typeface="Arial" pitchFamily="34" charset="0"/>
              <a:buChar char="•"/>
            </a:pPr>
            <a:r>
              <a:rPr lang="en-US" sz="1800" dirty="0" smtClean="0"/>
              <a:t>Provide descriptive link </a:t>
            </a:r>
            <a:r>
              <a:rPr lang="en-US" sz="1800" dirty="0"/>
              <a:t>content. Meaningful text, no </a:t>
            </a:r>
            <a:r>
              <a:rPr lang="en-US" sz="1800" dirty="0" smtClean="0"/>
              <a:t>“click here”.</a:t>
            </a:r>
          </a:p>
        </p:txBody>
      </p:sp>
    </p:spTree>
    <p:extLst>
      <p:ext uri="{BB962C8B-B14F-4D97-AF65-F5344CB8AC3E}">
        <p14:creationId xmlns:p14="http://schemas.microsoft.com/office/powerpoint/2010/main" val="34381252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 kern="1200" cap="all" baseline="0" dirty="0" smtClean="0">
                <a:solidFill>
                  <a:srgbClr val="00457C"/>
                </a:solidFill>
                <a:effectLst/>
                <a:latin typeface="Arial"/>
                <a:ea typeface="+mn-ea"/>
                <a:cs typeface="Arial"/>
              </a:rPr>
              <a:t>Questions/Contact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182" y="1375831"/>
            <a:ext cx="8274356" cy="2031325"/>
          </a:xfrm>
        </p:spPr>
        <p:txBody>
          <a:bodyPr/>
          <a:lstStyle/>
          <a:p>
            <a:r>
              <a:rPr lang="en-US" sz="1800" dirty="0" smtClean="0"/>
              <a:t>Questions?</a:t>
            </a:r>
          </a:p>
          <a:p>
            <a:endParaRPr lang="en-US" sz="1800" dirty="0"/>
          </a:p>
          <a:p>
            <a:r>
              <a:rPr lang="en-US" sz="1800" dirty="0" smtClean="0"/>
              <a:t>Contact: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800" dirty="0" smtClean="0"/>
              <a:t>@</a:t>
            </a:r>
            <a:r>
              <a:rPr lang="en-US" sz="1800" dirty="0" err="1" smtClean="0"/>
              <a:t>PayPalinclusive</a:t>
            </a:r>
            <a:endParaRPr lang="en-US" sz="1800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sz="1800" dirty="0"/>
              <a:t>@</a:t>
            </a:r>
            <a:r>
              <a:rPr lang="en-US" sz="1800" dirty="0" err="1"/>
              <a:t>DennisL</a:t>
            </a:r>
            <a:endParaRPr lang="en-US" sz="1800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sz="1800" dirty="0" smtClean="0"/>
              <a:t>dlembree@paypal.com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3269479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1200" cap="all" baseline="0" dirty="0" smtClean="0">
                <a:solidFill>
                  <a:srgbClr val="00457C"/>
                </a:solidFill>
                <a:effectLst/>
                <a:latin typeface="Arial"/>
                <a:ea typeface="+mn-ea"/>
                <a:cs typeface="Arial"/>
              </a:rPr>
              <a:t>Link outline</a:t>
            </a:r>
            <a:endParaRPr lang="en-US" sz="2400" dirty="0" smtClean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182" y="1375831"/>
            <a:ext cx="8274356" cy="369332"/>
          </a:xfrm>
        </p:spPr>
        <p:txBody>
          <a:bodyPr/>
          <a:lstStyle/>
          <a:p>
            <a:endParaRPr lang="en-US" sz="1800" dirty="0"/>
          </a:p>
        </p:txBody>
      </p:sp>
      <p:sp>
        <p:nvSpPr>
          <p:cNvPr id="7" name="TextBox 6"/>
          <p:cNvSpPr txBox="1"/>
          <p:nvPr/>
        </p:nvSpPr>
        <p:spPr>
          <a:xfrm>
            <a:off x="2286000" y="2595890"/>
            <a:ext cx="4419600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 defTabSz="457200">
              <a:spcBef>
                <a:spcPct val="0"/>
              </a:spcBef>
            </a:pPr>
            <a:r>
              <a:rPr lang="en-US" sz="2800" dirty="0">
                <a:latin typeface="Courier New" pitchFamily="49" charset="0"/>
                <a:cs typeface="Courier New" pitchFamily="49" charset="0"/>
              </a:rPr>
              <a:t>a { outline: none </a:t>
            </a:r>
            <a:r>
              <a:rPr lang="en-US" sz="2800" dirty="0" smtClean="0">
                <a:latin typeface="Courier New" pitchFamily="49" charset="0"/>
                <a:cs typeface="Courier New" pitchFamily="49" charset="0"/>
              </a:rPr>
              <a:t>}</a:t>
            </a:r>
            <a:endParaRPr lang="en-US" sz="2800" dirty="0">
              <a:latin typeface="Courier New" pitchFamily="49" charset="0"/>
              <a:cs typeface="Courier New" pitchFamily="49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2667000" y="1676400"/>
            <a:ext cx="3352800" cy="3146286"/>
            <a:chOff x="3048000" y="1752600"/>
            <a:chExt cx="3352800" cy="3146286"/>
          </a:xfrm>
        </p:grpSpPr>
        <p:sp>
          <p:nvSpPr>
            <p:cNvPr id="8" name="Flowchart: Summing Junction 7"/>
            <p:cNvSpPr/>
            <p:nvPr/>
          </p:nvSpPr>
          <p:spPr>
            <a:xfrm>
              <a:off x="3505200" y="1752600"/>
              <a:ext cx="2438400" cy="2438400"/>
            </a:xfrm>
            <a:prstGeom prst="flowChartSummingJunction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048000" y="4191000"/>
              <a:ext cx="3352800" cy="70788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marL="0" marR="0" indent="0" algn="ct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0" i="0" u="none" strike="noStrike" kern="1200" cap="all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Gotcha!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224260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1200" cap="all" baseline="0" dirty="0" smtClean="0">
                <a:solidFill>
                  <a:srgbClr val="00457C"/>
                </a:solidFill>
                <a:effectLst/>
                <a:latin typeface="Arial"/>
                <a:ea typeface="+mn-ea"/>
                <a:cs typeface="Arial"/>
              </a:rPr>
              <a:t>Link outline</a:t>
            </a:r>
            <a:endParaRPr lang="en-US" sz="2400" dirty="0" smtClean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182" y="1375831"/>
            <a:ext cx="8274356" cy="1311128"/>
          </a:xfrm>
        </p:spPr>
        <p:txBody>
          <a:bodyPr/>
          <a:lstStyle/>
          <a:p>
            <a:pPr marL="285750" indent="-285750">
              <a:buFont typeface="Arial" pitchFamily="34" charset="0"/>
              <a:buChar char="•"/>
            </a:pPr>
            <a:r>
              <a:rPr lang="en-US" sz="1800" dirty="0" smtClean="0"/>
              <a:t>The link outline visually indicates a focused element, most often a link.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800" dirty="0" smtClean="0"/>
              <a:t>Rendered by default in most browsers as a fuzzy blue outline (</a:t>
            </a:r>
            <a:r>
              <a:rPr lang="en-US" sz="1800" dirty="0" err="1" smtClean="0"/>
              <a:t>webkit</a:t>
            </a:r>
            <a:r>
              <a:rPr lang="en-US" sz="1800" dirty="0" smtClean="0"/>
              <a:t>) or a dotted line around the linked element.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800" dirty="0" smtClean="0"/>
              <a:t>The CSS </a:t>
            </a:r>
            <a:r>
              <a:rPr lang="en-US" sz="1800" dirty="0" err="1" smtClean="0"/>
              <a:t>outline:none</a:t>
            </a:r>
            <a:r>
              <a:rPr lang="en-US" sz="1800" dirty="0" smtClean="0"/>
              <a:t> (or outline:0) removes the outline, so don’t do it!</a:t>
            </a:r>
          </a:p>
        </p:txBody>
      </p:sp>
      <p:pic>
        <p:nvPicPr>
          <p:cNvPr id="6" name="Picture 5" title="screen shot showing link outline in Chrome"/>
          <p:cNvPicPr>
            <a:picLocks noChangeAspect="1"/>
          </p:cNvPicPr>
          <p:nvPr/>
        </p:nvPicPr>
        <p:blipFill rotWithShape="1">
          <a:blip r:embed="rId3"/>
          <a:srcRect t="39180" r="16543" b="5535"/>
          <a:stretch/>
        </p:blipFill>
        <p:spPr>
          <a:xfrm>
            <a:off x="1981200" y="4581525"/>
            <a:ext cx="6096000" cy="1209675"/>
          </a:xfrm>
          <a:prstGeom prst="rect">
            <a:avLst/>
          </a:prstGeom>
          <a:ln w="12700" cmpd="sng">
            <a:solidFill>
              <a:srgbClr val="000000"/>
            </a:solidFill>
          </a:ln>
        </p:spPr>
      </p:pic>
      <p:pic>
        <p:nvPicPr>
          <p:cNvPr id="7" name="Picture 6" title="screen shot showing text link with obvious focus indicator"/>
          <p:cNvPicPr>
            <a:picLocks noChangeAspect="1"/>
          </p:cNvPicPr>
          <p:nvPr/>
        </p:nvPicPr>
        <p:blipFill rotWithShape="1">
          <a:blip r:embed="rId4"/>
          <a:srcRect t="28858" r="1360" b="45138"/>
          <a:stretch/>
        </p:blipFill>
        <p:spPr>
          <a:xfrm>
            <a:off x="638175" y="3190874"/>
            <a:ext cx="6677025" cy="1152526"/>
          </a:xfrm>
          <a:prstGeom prst="rect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36789789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1200" cap="all" baseline="0" dirty="0" smtClean="0">
                <a:solidFill>
                  <a:srgbClr val="00457C"/>
                </a:solidFill>
                <a:effectLst/>
                <a:latin typeface="Arial"/>
                <a:ea typeface="+mn-ea"/>
                <a:cs typeface="Arial"/>
              </a:rPr>
              <a:t>Link outline</a:t>
            </a:r>
            <a:endParaRPr lang="en-US" sz="2400" dirty="0" smtClean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182" y="1375831"/>
            <a:ext cx="8274356" cy="2031325"/>
          </a:xfrm>
        </p:spPr>
        <p:txBody>
          <a:bodyPr/>
          <a:lstStyle/>
          <a:p>
            <a:pPr marL="285750" indent="-285750">
              <a:buFont typeface="Arial" pitchFamily="34" charset="0"/>
              <a:buChar char="•"/>
            </a:pPr>
            <a:r>
              <a:rPr lang="en-US" sz="1800" dirty="0" smtClean="0"/>
              <a:t>Crucial for sighted </a:t>
            </a:r>
            <a:r>
              <a:rPr lang="en-US" sz="1800" dirty="0"/>
              <a:t>keyboard </a:t>
            </a:r>
            <a:r>
              <a:rPr lang="en-US" sz="1800" dirty="0" smtClean="0"/>
              <a:t>users to navigate.</a:t>
            </a:r>
            <a:endParaRPr lang="en-US" sz="1800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sz="1800" dirty="0" smtClean="0"/>
              <a:t>Why is problem </a:t>
            </a:r>
            <a:r>
              <a:rPr lang="en-US" sz="1800" dirty="0"/>
              <a:t>so widespread? </a:t>
            </a:r>
            <a:r>
              <a:rPr lang="en-US" sz="1800" dirty="0" smtClean="0"/>
              <a:t>CSS resets, </a:t>
            </a:r>
            <a:r>
              <a:rPr lang="en-US" sz="1800" dirty="0"/>
              <a:t>design, </a:t>
            </a:r>
            <a:r>
              <a:rPr lang="en-US" sz="1800" dirty="0" smtClean="0"/>
              <a:t>ignorance.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800" dirty="0" smtClean="0"/>
              <a:t>Modifying the styling is acceptable, but:</a:t>
            </a:r>
          </a:p>
          <a:p>
            <a:pPr marL="628650" lvl="1" indent="-285750">
              <a:buSzPct val="100000"/>
              <a:buFont typeface="Arial"/>
              <a:buChar char="•"/>
            </a:pPr>
            <a:r>
              <a:rPr lang="en-US" sz="1800" dirty="0" smtClean="0"/>
              <a:t>Risky; check all user agents.</a:t>
            </a:r>
          </a:p>
          <a:p>
            <a:pPr marL="628650" lvl="1" indent="-285750">
              <a:buSzPct val="100000"/>
              <a:buFont typeface="Arial"/>
              <a:buChar char="•"/>
            </a:pPr>
            <a:r>
              <a:rPr lang="en-US" sz="1800" dirty="0" smtClean="0"/>
              <a:t>Could be maintenance intensive. </a:t>
            </a:r>
            <a:endParaRPr lang="en-US" sz="1800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sz="1800" dirty="0" smtClean="0"/>
              <a:t>More: </a:t>
            </a:r>
            <a:r>
              <a:rPr lang="en-US" sz="1800" dirty="0">
                <a:hlinkClick r:id="rId3"/>
              </a:rPr>
              <a:t>http://www.outlinenone.com</a:t>
            </a:r>
            <a:r>
              <a:rPr lang="en-US" sz="1800" dirty="0" smtClean="0">
                <a:hlinkClick r:id="rId3"/>
              </a:rPr>
              <a:t>/</a:t>
            </a:r>
            <a:endParaRPr lang="en-US" sz="1800" dirty="0" smtClean="0"/>
          </a:p>
        </p:txBody>
      </p:sp>
    </p:spTree>
    <p:extLst>
      <p:ext uri="{BB962C8B-B14F-4D97-AF65-F5344CB8AC3E}">
        <p14:creationId xmlns:p14="http://schemas.microsoft.com/office/powerpoint/2010/main" val="22331893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Link 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182" y="1375831"/>
            <a:ext cx="8274356" cy="701731"/>
          </a:xfrm>
        </p:spPr>
        <p:txBody>
          <a:bodyPr/>
          <a:lstStyle/>
          <a:p>
            <a:r>
              <a:rPr lang="en-US" sz="1800" dirty="0" smtClean="0"/>
              <a:t>Missing on CNN.com, Bloomberg.com</a:t>
            </a:r>
          </a:p>
          <a:p>
            <a:endParaRPr lang="en-US" sz="1800" dirty="0"/>
          </a:p>
        </p:txBody>
      </p:sp>
      <p:pic>
        <p:nvPicPr>
          <p:cNvPr id="1026" name="Picture 2" title="screen shot of Bloomberg websi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96440"/>
            <a:ext cx="7429500" cy="5158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title="screen shot of CNN websit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1200" y="2895600"/>
            <a:ext cx="7536180" cy="422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0452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PayPal-PPT-template--FINAL 0612">
  <a:themeElements>
    <a:clrScheme name="Custom 1">
      <a:dk1>
        <a:sysClr val="windowText" lastClr="000000"/>
      </a:dk1>
      <a:lt1>
        <a:sysClr val="window" lastClr="FFFFFF"/>
      </a:lt1>
      <a:dk2>
        <a:srgbClr val="535352"/>
      </a:dk2>
      <a:lt2>
        <a:srgbClr val="DDDEDD"/>
      </a:lt2>
      <a:accent1>
        <a:srgbClr val="002B52"/>
      </a:accent1>
      <a:accent2>
        <a:srgbClr val="005A9B"/>
      </a:accent2>
      <a:accent3>
        <a:srgbClr val="59A131"/>
      </a:accent3>
      <a:accent4>
        <a:srgbClr val="B0C123"/>
      </a:accent4>
      <a:accent5>
        <a:srgbClr val="8B181B"/>
      </a:accent5>
      <a:accent6>
        <a:srgbClr val="E57C23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 anchor="t">
        <a:spAutoFit/>
      </a:bodyPr>
      <a:lstStyle>
        <a:defPPr marL="0" marR="0" indent="0" algn="l" defTabSz="457200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2800" b="0" i="0" u="none" strike="noStrike" kern="1200" cap="all" spc="0" normalizeH="0" baseline="0" noProof="0" dirty="0" smtClean="0">
            <a:ln>
              <a:noFill/>
            </a:ln>
            <a:solidFill>
              <a:srgbClr val="0079C1"/>
            </a:solidFill>
            <a:effectLst/>
            <a:uLnTx/>
            <a:uFillTx/>
            <a:latin typeface="Arial"/>
            <a:ea typeface="+mn-ea"/>
            <a:cs typeface="Arial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PayPal-PPT-template-FINAL-0612</Template>
  <TotalTime>1956</TotalTime>
  <Words>2524</Words>
  <Application>Microsoft Macintosh PowerPoint</Application>
  <PresentationFormat>On-screen Show (4:3)</PresentationFormat>
  <Paragraphs>433</Paragraphs>
  <Slides>54</Slides>
  <Notes>37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55" baseType="lpstr">
      <vt:lpstr>PayPal-PPT-template--FINAL 0612</vt:lpstr>
      <vt:lpstr>Usability and Accessibility CSS Gotchas</vt:lpstr>
      <vt:lpstr>Agenda</vt:lpstr>
      <vt:lpstr>About Me &amp; my Team</vt:lpstr>
      <vt:lpstr>What’s a Gotcha?</vt:lpstr>
      <vt:lpstr>About Usability/Accessibility</vt:lpstr>
      <vt:lpstr>Link outline</vt:lpstr>
      <vt:lpstr>Link outline</vt:lpstr>
      <vt:lpstr>Link outline</vt:lpstr>
      <vt:lpstr>Link outline</vt:lpstr>
      <vt:lpstr>Hiding content</vt:lpstr>
      <vt:lpstr>Hiding content</vt:lpstr>
      <vt:lpstr>Hiding content</vt:lpstr>
      <vt:lpstr>Hiding content</vt:lpstr>
      <vt:lpstr>Hiding content</vt:lpstr>
      <vt:lpstr>Hiding content - transitions</vt:lpstr>
      <vt:lpstr>Hiding content - transitions</vt:lpstr>
      <vt:lpstr>Hiding content - transitions</vt:lpstr>
      <vt:lpstr>Hiding content - transitions</vt:lpstr>
      <vt:lpstr>Hiding content - transitions</vt:lpstr>
      <vt:lpstr>CSS-generated content</vt:lpstr>
      <vt:lpstr>CSS-generated content</vt:lpstr>
      <vt:lpstr>CSS-generated content</vt:lpstr>
      <vt:lpstr>CSS-generated content</vt:lpstr>
      <vt:lpstr>CSS-generated content</vt:lpstr>
      <vt:lpstr>CSS-generated content</vt:lpstr>
      <vt:lpstr>CSS-generated content</vt:lpstr>
      <vt:lpstr>CSS-generated content</vt:lpstr>
      <vt:lpstr>CSS-generated content</vt:lpstr>
      <vt:lpstr>CSS-generated content</vt:lpstr>
      <vt:lpstr>CSS-generated content</vt:lpstr>
      <vt:lpstr>CSS-generated content</vt:lpstr>
      <vt:lpstr>CSS-generated content</vt:lpstr>
      <vt:lpstr>Using sprites</vt:lpstr>
      <vt:lpstr>Using sprites</vt:lpstr>
      <vt:lpstr>Using sprites</vt:lpstr>
      <vt:lpstr>Using sprites</vt:lpstr>
      <vt:lpstr>Using sprites</vt:lpstr>
      <vt:lpstr>Using sprites</vt:lpstr>
      <vt:lpstr>Using sprites</vt:lpstr>
      <vt:lpstr>Text Size/Readability</vt:lpstr>
      <vt:lpstr>Text Size/Readability</vt:lpstr>
      <vt:lpstr>Text Size/Readability</vt:lpstr>
      <vt:lpstr>Text Size/Readability</vt:lpstr>
      <vt:lpstr>Text Size/Readability</vt:lpstr>
      <vt:lpstr>Text Size/Readability</vt:lpstr>
      <vt:lpstr>PowerPoint Presentation</vt:lpstr>
      <vt:lpstr>PowerPoint Presentation</vt:lpstr>
      <vt:lpstr>Text links</vt:lpstr>
      <vt:lpstr>Text links</vt:lpstr>
      <vt:lpstr>Text links</vt:lpstr>
      <vt:lpstr>PowerPoint Presentation</vt:lpstr>
      <vt:lpstr>PowerPoint Presentation</vt:lpstr>
      <vt:lpstr>Text links</vt:lpstr>
      <vt:lpstr>Questions/Contact</vt:lpstr>
    </vt:vector>
  </TitlesOfParts>
  <Company>eBay, Inc.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Lembree, Dennis</dc:creator>
  <cp:lastModifiedBy>Lembree, Dennis</cp:lastModifiedBy>
  <cp:revision>257</cp:revision>
  <dcterms:created xsi:type="dcterms:W3CDTF">2012-08-21T20:51:38Z</dcterms:created>
  <dcterms:modified xsi:type="dcterms:W3CDTF">2013-10-29T21:51:30Z</dcterms:modified>
</cp:coreProperties>
</file>