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56" r:id="rId2"/>
    <p:sldId id="257" r:id="rId3"/>
    <p:sldId id="259" r:id="rId4"/>
    <p:sldId id="258" r:id="rId5"/>
    <p:sldId id="260" r:id="rId6"/>
    <p:sldId id="261" r:id="rId7"/>
    <p:sldId id="262" r:id="rId8"/>
    <p:sldId id="264" r:id="rId9"/>
    <p:sldId id="263" r:id="rId10"/>
    <p:sldId id="265" r:id="rId11"/>
    <p:sldId id="266" r:id="rId12"/>
    <p:sldId id="267" r:id="rId13"/>
    <p:sldId id="268" r:id="rId14"/>
    <p:sldId id="313" r:id="rId15"/>
    <p:sldId id="269" r:id="rId16"/>
    <p:sldId id="270" r:id="rId17"/>
    <p:sldId id="316" r:id="rId18"/>
    <p:sldId id="271" r:id="rId19"/>
    <p:sldId id="272" r:id="rId20"/>
    <p:sldId id="273" r:id="rId21"/>
    <p:sldId id="274" r:id="rId22"/>
    <p:sldId id="275" r:id="rId23"/>
    <p:sldId id="276" r:id="rId24"/>
    <p:sldId id="277" r:id="rId25"/>
    <p:sldId id="278" r:id="rId26"/>
    <p:sldId id="279" r:id="rId27"/>
    <p:sldId id="280" r:id="rId28"/>
    <p:sldId id="284" r:id="rId29"/>
    <p:sldId id="281" r:id="rId30"/>
    <p:sldId id="315"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317" r:id="rId46"/>
    <p:sldId id="299" r:id="rId47"/>
    <p:sldId id="300" r:id="rId48"/>
    <p:sldId id="301" r:id="rId49"/>
    <p:sldId id="306" r:id="rId50"/>
    <p:sldId id="308" r:id="rId51"/>
    <p:sldId id="309" r:id="rId52"/>
    <p:sldId id="310" r:id="rId53"/>
    <p:sldId id="311" r:id="rId54"/>
    <p:sldId id="314" r:id="rId55"/>
    <p:sldId id="320" r:id="rId56"/>
    <p:sldId id="321" r:id="rId57"/>
    <p:sldId id="322" r:id="rId58"/>
    <p:sldId id="323" r:id="rId59"/>
    <p:sldId id="324" r:id="rId60"/>
    <p:sldId id="325" r:id="rId61"/>
    <p:sldId id="326" r:id="rId62"/>
    <p:sldId id="327" r:id="rId63"/>
    <p:sldId id="328" r:id="rId64"/>
    <p:sldId id="329" r:id="rId65"/>
    <p:sldId id="331" r:id="rId66"/>
    <p:sldId id="332"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447" autoAdjust="0"/>
  </p:normalViewPr>
  <p:slideViewPr>
    <p:cSldViewPr>
      <p:cViewPr>
        <p:scale>
          <a:sx n="90" d="100"/>
          <a:sy n="90" d="100"/>
        </p:scale>
        <p:origin x="-240" y="-210"/>
      </p:cViewPr>
      <p:guideLst>
        <p:guide orient="horz" pos="2160"/>
        <p:guide pos="2880"/>
      </p:guideLst>
    </p:cSldViewPr>
  </p:slideViewPr>
  <p:outlineViewPr>
    <p:cViewPr>
      <p:scale>
        <a:sx n="33" d="100"/>
        <a:sy n="33" d="100"/>
      </p:scale>
      <p:origin x="0" y="18330"/>
    </p:cViewPr>
    <p:sldLst>
      <p:sld r:id="rId1" collapse="1"/>
      <p:sld r:id="rId2" collapse="1"/>
      <p:sld r:id="rId3" collapse="1"/>
    </p:sldLst>
  </p:outlin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_rels/viewProps.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slide" Target="slides/slide19.xml"/><Relationship Id="rId1"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F4074C-5902-4F5B-8D32-9124AB072A62}" type="datetimeFigureOut">
              <a:rPr lang="en-US" smtClean="0"/>
              <a:t>10/14/2013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A0173C-7801-4AB5-BC18-94D3BC085572}" type="slidenum">
              <a:rPr lang="en-US" smtClean="0"/>
              <a:t>‹#›</a:t>
            </a:fld>
            <a:endParaRPr lang="en-US"/>
          </a:p>
        </p:txBody>
      </p:sp>
    </p:spTree>
    <p:extLst>
      <p:ext uri="{BB962C8B-B14F-4D97-AF65-F5344CB8AC3E}">
        <p14:creationId xmlns:p14="http://schemas.microsoft.com/office/powerpoint/2010/main" val="557959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6</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52</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53</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more the instructor works ahead of time the less</a:t>
            </a:r>
            <a:r>
              <a:rPr lang="en-US" baseline="0" dirty="0" smtClean="0"/>
              <a:t> steps they have to take later to set up exam accommodations…culture change</a:t>
            </a:r>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56</a:t>
            </a:fld>
            <a:endParaRPr lang="en-US"/>
          </a:p>
        </p:txBody>
      </p:sp>
    </p:spTree>
    <p:extLst>
      <p:ext uri="{BB962C8B-B14F-4D97-AF65-F5344CB8AC3E}">
        <p14:creationId xmlns:p14="http://schemas.microsoft.com/office/powerpoint/2010/main" val="293373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more the instructor works ahead of time the less</a:t>
            </a:r>
            <a:r>
              <a:rPr lang="en-US" baseline="0" dirty="0" smtClean="0"/>
              <a:t> steps they have to take later to set up exam accommodations…culture change</a:t>
            </a:r>
          </a:p>
          <a:p>
            <a:endParaRPr lang="en-US" baseline="0" dirty="0" smtClean="0"/>
          </a:p>
          <a:p>
            <a:r>
              <a:rPr lang="en-US" baseline="0" dirty="0" smtClean="0"/>
              <a:t>One stop shop – books, memos, classroom assistants, adjustable tables, interpreter, captioning, </a:t>
            </a:r>
            <a:r>
              <a:rPr lang="en-US" baseline="0" dirty="0" err="1" smtClean="0"/>
              <a:t>etc</a:t>
            </a:r>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57</a:t>
            </a:fld>
            <a:endParaRPr lang="en-US"/>
          </a:p>
        </p:txBody>
      </p:sp>
    </p:spTree>
    <p:extLst>
      <p:ext uri="{BB962C8B-B14F-4D97-AF65-F5344CB8AC3E}">
        <p14:creationId xmlns:p14="http://schemas.microsoft.com/office/powerpoint/2010/main" val="2933735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4000" dirty="0" smtClean="0"/>
              <a:t>Feedback sessions</a:t>
            </a:r>
          </a:p>
          <a:p>
            <a:pPr lvl="1"/>
            <a:endParaRPr lang="en-US" sz="4000" dirty="0" smtClean="0"/>
          </a:p>
          <a:p>
            <a:pPr lvl="1"/>
            <a:r>
              <a:rPr lang="en-US" sz="4000" dirty="0" smtClean="0"/>
              <a:t>Surveys</a:t>
            </a:r>
          </a:p>
          <a:p>
            <a:pPr lvl="1"/>
            <a:endParaRPr lang="en-US" sz="4000" dirty="0" smtClean="0"/>
          </a:p>
          <a:p>
            <a:pPr lvl="1"/>
            <a:r>
              <a:rPr lang="en-US" sz="4000" dirty="0" smtClean="0"/>
              <a:t>Email &amp; Phone communication throughout the process</a:t>
            </a:r>
          </a:p>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10</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4000" dirty="0" smtClean="0"/>
              <a:t>Created </a:t>
            </a:r>
            <a:r>
              <a:rPr lang="en-US" sz="4000" dirty="0" err="1" smtClean="0"/>
              <a:t>powerpoint</a:t>
            </a:r>
            <a:r>
              <a:rPr lang="en-US" sz="4000" dirty="0" smtClean="0"/>
              <a:t> tutorials, emailed and posted to our website</a:t>
            </a:r>
          </a:p>
          <a:p>
            <a:pPr lvl="1"/>
            <a:endParaRPr lang="en-US" sz="4000" dirty="0" smtClean="0"/>
          </a:p>
          <a:p>
            <a:pPr lvl="1"/>
            <a:r>
              <a:rPr lang="en-US" sz="4000" dirty="0" smtClean="0"/>
              <a:t>Explained to students when picking up their accommodation memos</a:t>
            </a:r>
          </a:p>
          <a:p>
            <a:pPr lvl="1"/>
            <a:endParaRPr lang="en-US" sz="4000" dirty="0" smtClean="0"/>
          </a:p>
          <a:p>
            <a:pPr lvl="1"/>
            <a:r>
              <a:rPr lang="en-US" sz="4000" dirty="0" smtClean="0"/>
              <a:t>Created help sessions for students and instructors to attend for one on one help</a:t>
            </a:r>
          </a:p>
          <a:p>
            <a:pPr lvl="1"/>
            <a:endParaRPr lang="en-US" sz="4000" dirty="0" smtClean="0"/>
          </a:p>
          <a:p>
            <a:pPr lvl="1"/>
            <a:r>
              <a:rPr lang="en-US" sz="4000" dirty="0" smtClean="0"/>
              <a:t>Presented to departments</a:t>
            </a:r>
          </a:p>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11</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12</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smtClean="0">
                <a:solidFill>
                  <a:schemeClr val="tx1"/>
                </a:solidFill>
                <a:effectLst/>
                <a:latin typeface="+mn-lt"/>
                <a:ea typeface="+mn-ea"/>
                <a:cs typeface="+mn-cs"/>
              </a:rPr>
              <a:t>Promotions</a:t>
            </a:r>
          </a:p>
          <a:p>
            <a:pPr lvl="1"/>
            <a:r>
              <a:rPr lang="en-US" sz="1200" kern="1200" dirty="0" smtClean="0">
                <a:solidFill>
                  <a:schemeClr val="tx1"/>
                </a:solidFill>
                <a:effectLst/>
                <a:latin typeface="+mn-lt"/>
                <a:ea typeface="+mn-ea"/>
                <a:cs typeface="+mn-cs"/>
              </a:rPr>
              <a:t>Using report system</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Generating labels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Creating delivery report</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Still office pushback, even in version 3</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How did it end up?</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Impact on the office…changing our business practice?</a:t>
            </a:r>
            <a:endParaRPr lang="en-US" sz="11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13</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No ‘form’</a:t>
            </a:r>
            <a:endParaRPr lang="en-US" sz="2000" dirty="0" smtClean="0"/>
          </a:p>
          <a:p>
            <a:pPr lvl="2"/>
            <a:r>
              <a:rPr lang="en-US" dirty="0" smtClean="0"/>
              <a:t>Exam based requests</a:t>
            </a:r>
            <a:endParaRPr lang="en-US" sz="2000" dirty="0" smtClean="0"/>
          </a:p>
          <a:p>
            <a:pPr lvl="2"/>
            <a:r>
              <a:rPr lang="en-US" dirty="0" smtClean="0"/>
              <a:t>Provide a process for professors that not only reduces their workload, but empowers them to embrace more universal design concepts</a:t>
            </a:r>
            <a:endParaRPr lang="en-US" sz="2000" dirty="0" smtClean="0"/>
          </a:p>
          <a:p>
            <a:pPr lvl="3"/>
            <a:r>
              <a:rPr lang="en-US" dirty="0" smtClean="0"/>
              <a:t>We expect professor pushback</a:t>
            </a:r>
            <a:endParaRPr lang="en-US" sz="1800" dirty="0" smtClean="0"/>
          </a:p>
          <a:p>
            <a:pPr lvl="4"/>
            <a:r>
              <a:rPr lang="en-US" dirty="0" smtClean="0"/>
              <a:t>Remind them of old process disadvantages</a:t>
            </a:r>
            <a:endParaRPr lang="en-US" sz="1800" dirty="0" smtClean="0"/>
          </a:p>
          <a:p>
            <a:pPr lvl="4"/>
            <a:r>
              <a:rPr lang="en-US" dirty="0" smtClean="0"/>
              <a:t>Create/take advantage of opportunities for professor buy in</a:t>
            </a:r>
            <a:endParaRPr lang="en-US" sz="1800" dirty="0" smtClean="0"/>
          </a:p>
          <a:p>
            <a:pPr lvl="5"/>
            <a:r>
              <a:rPr lang="en-US" dirty="0" smtClean="0"/>
              <a:t>Rewards professors who plan ahead for the semester, allowing them to only have to enter information once</a:t>
            </a:r>
            <a:endParaRPr lang="en-US" sz="1800" dirty="0" smtClean="0"/>
          </a:p>
          <a:p>
            <a:pPr lvl="5"/>
            <a:r>
              <a:rPr lang="en-US" dirty="0" smtClean="0"/>
              <a:t>In turn, provides ODS with more notice to plan ahead in regards room and proctor scheduling</a:t>
            </a:r>
            <a:endParaRPr lang="en-US" sz="1800" dirty="0" smtClean="0"/>
          </a:p>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15</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16</a:t>
            </a:fld>
            <a:endParaRPr lang="en-US"/>
          </a:p>
        </p:txBody>
      </p:sp>
    </p:spTree>
    <p:extLst>
      <p:ext uri="{BB962C8B-B14F-4D97-AF65-F5344CB8AC3E}">
        <p14:creationId xmlns:p14="http://schemas.microsoft.com/office/powerpoint/2010/main" val="3236895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29</a:t>
            </a:fld>
            <a:endParaRPr lang="en-US"/>
          </a:p>
        </p:txBody>
      </p:sp>
    </p:spTree>
    <p:extLst>
      <p:ext uri="{BB962C8B-B14F-4D97-AF65-F5344CB8AC3E}">
        <p14:creationId xmlns:p14="http://schemas.microsoft.com/office/powerpoint/2010/main" val="2811502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Log in is exactly the same</a:t>
            </a:r>
            <a:endParaRPr lang="en-US" dirty="0"/>
          </a:p>
        </p:txBody>
      </p:sp>
      <p:sp>
        <p:nvSpPr>
          <p:cNvPr id="4" name="Slide Number Placeholder 3"/>
          <p:cNvSpPr>
            <a:spLocks noGrp="1"/>
          </p:cNvSpPr>
          <p:nvPr>
            <p:ph type="sldNum" sz="quarter" idx="10"/>
          </p:nvPr>
        </p:nvSpPr>
        <p:spPr/>
        <p:txBody>
          <a:bodyPr/>
          <a:lstStyle/>
          <a:p>
            <a:fld id="{7FA0173C-7801-4AB5-BC18-94D3BC085572}" type="slidenum">
              <a:rPr lang="en-US" smtClean="0"/>
              <a:t>32</a:t>
            </a:fld>
            <a:endParaRPr lang="en-US"/>
          </a:p>
        </p:txBody>
      </p:sp>
    </p:spTree>
    <p:extLst>
      <p:ext uri="{BB962C8B-B14F-4D97-AF65-F5344CB8AC3E}">
        <p14:creationId xmlns:p14="http://schemas.microsoft.com/office/powerpoint/2010/main" val="2048736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DE0A2544-211C-4667-BE75-BD79166BDB83}"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967B4-06A0-4695-9A9C-A8C9DDF914BC}"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0A2544-211C-4667-BE75-BD79166BDB83}"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0A2544-211C-4667-BE75-BD79166BDB83}" type="datetimeFigureOut">
              <a:rPr lang="en-US" smtClean="0"/>
              <a:t>10/14/2013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0A2544-211C-4667-BE75-BD79166BDB83}"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E0A2544-211C-4667-BE75-BD79166BDB83}" type="datetimeFigureOut">
              <a:rPr lang="en-US" smtClean="0"/>
              <a:t>10/14/2013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967B4-06A0-4695-9A9C-A8C9DDF914BC}"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E0A2544-211C-4667-BE75-BD79166BDB83}" type="datetimeFigureOut">
              <a:rPr lang="en-US" smtClean="0"/>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E0A2544-211C-4667-BE75-BD79166BDB83}" type="datetimeFigureOut">
              <a:rPr lang="en-US" smtClean="0"/>
              <a:t>10/14/2013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E0A2544-211C-4667-BE75-BD79166BDB83}" type="datetimeFigureOut">
              <a:rPr lang="en-US" smtClean="0"/>
              <a:t>10/14/2013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A2544-211C-4667-BE75-BD79166BDB83}" type="datetimeFigureOut">
              <a:rPr lang="en-US" smtClean="0"/>
              <a:t>10/14/2013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C967B4-06A0-4695-9A9C-A8C9DDF914B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E0A2544-211C-4667-BE75-BD79166BDB83}" type="datetimeFigureOut">
              <a:rPr lang="en-US" smtClean="0"/>
              <a:t>10/14/2013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C967B4-06A0-4695-9A9C-A8C9DDF914BC}"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E0A2544-211C-4667-BE75-BD79166BDB83}" type="datetimeFigureOut">
              <a:rPr lang="en-US" smtClean="0"/>
              <a:t>10/14/2013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1BC967B4-06A0-4695-9A9C-A8C9DDF914B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E0A2544-211C-4667-BE75-BD79166BDB83}" type="datetimeFigureOut">
              <a:rPr lang="en-US" smtClean="0"/>
              <a:t>10/14/2013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1BC967B4-06A0-4695-9A9C-A8C9DDF914B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audio" Target="../media/audio1.wav"/></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tmp"/><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1.tmp"/><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2.tmp"/><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mailto:terryrs@missouri.edu" TargetMode="External"/><Relationship Id="rId2" Type="http://schemas.openxmlformats.org/officeDocument/2006/relationships/hyperlink" Target="mailto:lozanoj@missouri.edu" TargetMode="External"/><Relationship Id="rId1" Type="http://schemas.openxmlformats.org/officeDocument/2006/relationships/slideLayout" Target="../slideLayouts/slideLayout2.xml"/><Relationship Id="rId4" Type="http://schemas.openxmlformats.org/officeDocument/2006/relationships/hyperlink" Target="mailto:disabilityservices@missouri.ed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8077200" cy="1673352"/>
          </a:xfrm>
        </p:spPr>
        <p:txBody>
          <a:bodyPr>
            <a:normAutofit fontScale="90000"/>
          </a:bodyPr>
          <a:lstStyle/>
          <a:p>
            <a:r>
              <a:rPr lang="en-US" dirty="0" smtClean="0"/>
              <a:t>Removing Barriers: The Evolution of a Web-based Application for Accommodated Exam Requests</a:t>
            </a:r>
            <a:endParaRPr lang="en-US" dirty="0"/>
          </a:p>
        </p:txBody>
      </p:sp>
      <p:sp>
        <p:nvSpPr>
          <p:cNvPr id="3" name="Subtitle 2"/>
          <p:cNvSpPr>
            <a:spLocks noGrp="1"/>
          </p:cNvSpPr>
          <p:nvPr>
            <p:ph type="subTitle" idx="1"/>
          </p:nvPr>
        </p:nvSpPr>
        <p:spPr>
          <a:xfrm>
            <a:off x="762000" y="3581400"/>
            <a:ext cx="8077200" cy="1499616"/>
          </a:xfrm>
        </p:spPr>
        <p:txBody>
          <a:bodyPr/>
          <a:lstStyle/>
          <a:p>
            <a:r>
              <a:rPr lang="en-US" dirty="0" smtClean="0"/>
              <a:t>Accessing Higher Ground – October 2013</a:t>
            </a:r>
          </a:p>
          <a:p>
            <a:r>
              <a:rPr lang="en-US" dirty="0" smtClean="0"/>
              <a:t>Presented by</a:t>
            </a:r>
          </a:p>
          <a:p>
            <a:r>
              <a:rPr lang="en-US" dirty="0" smtClean="0"/>
              <a:t>Justin Lozano &amp; Becca Terry</a:t>
            </a:r>
          </a:p>
          <a:p>
            <a:r>
              <a:rPr lang="en-US" dirty="0" smtClean="0"/>
              <a:t>University of Missouri</a:t>
            </a:r>
            <a:endParaRPr lang="en-US" dirty="0"/>
          </a:p>
        </p:txBody>
      </p:sp>
    </p:spTree>
    <p:extLst>
      <p:ext uri="{BB962C8B-B14F-4D97-AF65-F5344CB8AC3E}">
        <p14:creationId xmlns:p14="http://schemas.microsoft.com/office/powerpoint/2010/main" val="2708316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 2011</a:t>
            </a:r>
            <a:endParaRPr lang="en-US" dirty="0"/>
          </a:p>
        </p:txBody>
      </p:sp>
      <p:sp>
        <p:nvSpPr>
          <p:cNvPr id="3" name="Content Placeholder 2"/>
          <p:cNvSpPr>
            <a:spLocks noGrp="1"/>
          </p:cNvSpPr>
          <p:nvPr>
            <p:ph idx="1"/>
          </p:nvPr>
        </p:nvSpPr>
        <p:spPr/>
        <p:txBody>
          <a:bodyPr>
            <a:normAutofit/>
          </a:bodyPr>
          <a:lstStyle/>
          <a:p>
            <a:r>
              <a:rPr lang="en-US" sz="4700" dirty="0" smtClean="0"/>
              <a:t>Beta testing of 20 students and their instructors</a:t>
            </a:r>
          </a:p>
          <a:p>
            <a:endParaRPr lang="en-US" sz="4700" dirty="0"/>
          </a:p>
          <a:p>
            <a:r>
              <a:rPr lang="en-US" sz="4700" dirty="0" smtClean="0"/>
              <a:t>Recorded feedback from both students and instructors</a:t>
            </a:r>
            <a:endParaRPr lang="en-US" sz="4700" dirty="0"/>
          </a:p>
        </p:txBody>
      </p:sp>
    </p:spTree>
    <p:extLst>
      <p:ext uri="{BB962C8B-B14F-4D97-AF65-F5344CB8AC3E}">
        <p14:creationId xmlns:p14="http://schemas.microsoft.com/office/powerpoint/2010/main" val="3339305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 2012</a:t>
            </a:r>
            <a:endParaRPr lang="en-US" dirty="0"/>
          </a:p>
        </p:txBody>
      </p:sp>
      <p:sp>
        <p:nvSpPr>
          <p:cNvPr id="3" name="Content Placeholder 2"/>
          <p:cNvSpPr>
            <a:spLocks noGrp="1"/>
          </p:cNvSpPr>
          <p:nvPr>
            <p:ph idx="1"/>
          </p:nvPr>
        </p:nvSpPr>
        <p:spPr/>
        <p:txBody>
          <a:bodyPr>
            <a:normAutofit fontScale="92500" lnSpcReduction="10000"/>
          </a:bodyPr>
          <a:lstStyle/>
          <a:p>
            <a:r>
              <a:rPr lang="en-US" sz="4700" dirty="0" smtClean="0"/>
              <a:t>Full launch</a:t>
            </a:r>
          </a:p>
          <a:p>
            <a:endParaRPr lang="en-US" sz="4700" dirty="0"/>
          </a:p>
          <a:p>
            <a:r>
              <a:rPr lang="en-US" sz="4700" dirty="0" smtClean="0"/>
              <a:t>Included updates based on feedback</a:t>
            </a:r>
          </a:p>
          <a:p>
            <a:endParaRPr lang="en-US" sz="4700" dirty="0"/>
          </a:p>
          <a:p>
            <a:r>
              <a:rPr lang="en-US" sz="4700" dirty="0" smtClean="0"/>
              <a:t>Educated students and instructors in multiple ways</a:t>
            </a:r>
          </a:p>
          <a:p>
            <a:endParaRPr lang="en-US" sz="4700" dirty="0"/>
          </a:p>
        </p:txBody>
      </p:sp>
    </p:spTree>
    <p:extLst>
      <p:ext uri="{BB962C8B-B14F-4D97-AF65-F5344CB8AC3E}">
        <p14:creationId xmlns:p14="http://schemas.microsoft.com/office/powerpoint/2010/main" val="18458454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Issues</a:t>
            </a:r>
            <a:endParaRPr lang="en-US" dirty="0"/>
          </a:p>
        </p:txBody>
      </p:sp>
      <p:sp>
        <p:nvSpPr>
          <p:cNvPr id="3" name="Content Placeholder 2"/>
          <p:cNvSpPr>
            <a:spLocks noGrp="1"/>
          </p:cNvSpPr>
          <p:nvPr>
            <p:ph idx="1"/>
          </p:nvPr>
        </p:nvSpPr>
        <p:spPr/>
        <p:txBody>
          <a:bodyPr>
            <a:normAutofit fontScale="77500" lnSpcReduction="20000"/>
          </a:bodyPr>
          <a:lstStyle/>
          <a:p>
            <a:r>
              <a:rPr lang="en-US" sz="4700" dirty="0" smtClean="0"/>
              <a:t>Faculty buy-in</a:t>
            </a:r>
          </a:p>
          <a:p>
            <a:endParaRPr lang="en-US" sz="4700" dirty="0"/>
          </a:p>
          <a:p>
            <a:r>
              <a:rPr lang="en-US" sz="4700" dirty="0" smtClean="0"/>
              <a:t>Office buy-in</a:t>
            </a:r>
          </a:p>
          <a:p>
            <a:endParaRPr lang="en-US" sz="4700" dirty="0" smtClean="0"/>
          </a:p>
          <a:p>
            <a:r>
              <a:rPr lang="en-US" sz="4700" dirty="0" smtClean="0"/>
              <a:t>Changes in workload, office processes</a:t>
            </a:r>
          </a:p>
          <a:p>
            <a:endParaRPr lang="en-US" sz="4700" dirty="0"/>
          </a:p>
          <a:p>
            <a:r>
              <a:rPr lang="en-US" sz="4700" dirty="0" smtClean="0"/>
              <a:t>Orientation for faculty and students to new process</a:t>
            </a:r>
          </a:p>
          <a:p>
            <a:endParaRPr lang="en-US" sz="4700" dirty="0"/>
          </a:p>
          <a:p>
            <a:r>
              <a:rPr lang="en-US" sz="4700" dirty="0" smtClean="0"/>
              <a:t>Constant communication with ADN</a:t>
            </a:r>
            <a:endParaRPr lang="en-US" sz="4700" dirty="0"/>
          </a:p>
        </p:txBody>
      </p:sp>
    </p:spTree>
    <p:extLst>
      <p:ext uri="{BB962C8B-B14F-4D97-AF65-F5344CB8AC3E}">
        <p14:creationId xmlns:p14="http://schemas.microsoft.com/office/powerpoint/2010/main" val="919208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 2012</a:t>
            </a:r>
            <a:endParaRPr lang="en-US" dirty="0"/>
          </a:p>
        </p:txBody>
      </p:sp>
      <p:sp>
        <p:nvSpPr>
          <p:cNvPr id="3" name="Content Placeholder 2"/>
          <p:cNvSpPr>
            <a:spLocks noGrp="1"/>
          </p:cNvSpPr>
          <p:nvPr>
            <p:ph idx="1"/>
          </p:nvPr>
        </p:nvSpPr>
        <p:spPr/>
        <p:txBody>
          <a:bodyPr>
            <a:normAutofit fontScale="92500" lnSpcReduction="10000"/>
          </a:bodyPr>
          <a:lstStyle/>
          <a:p>
            <a:r>
              <a:rPr lang="en-US" sz="4700" dirty="0" smtClean="0"/>
              <a:t>Office transitions</a:t>
            </a:r>
          </a:p>
          <a:p>
            <a:endParaRPr lang="en-US" sz="4700" dirty="0" smtClean="0"/>
          </a:p>
          <a:p>
            <a:r>
              <a:rPr lang="en-US" sz="4700" dirty="0" smtClean="0"/>
              <a:t>New academic year, new challenges!</a:t>
            </a:r>
          </a:p>
          <a:p>
            <a:endParaRPr lang="en-US" sz="4700" dirty="0"/>
          </a:p>
          <a:p>
            <a:r>
              <a:rPr lang="en-US" sz="4700" dirty="0" smtClean="0"/>
              <a:t>The system…new updates. Wow. Back to paper?</a:t>
            </a:r>
          </a:p>
        </p:txBody>
      </p:sp>
    </p:spTree>
    <p:extLst>
      <p:ext uri="{BB962C8B-B14F-4D97-AF65-F5344CB8AC3E}">
        <p14:creationId xmlns:p14="http://schemas.microsoft.com/office/powerpoint/2010/main" val="12098304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youaremyarsenal.com/wp-content/uploads/2013/06/slow-computer-PC-run-so-slowly-slowblogs.blogspot.comfrustrate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10582275" cy="707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3121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Revelation</a:t>
            </a:r>
            <a:endParaRPr lang="en-US" dirty="0"/>
          </a:p>
        </p:txBody>
      </p:sp>
      <p:sp>
        <p:nvSpPr>
          <p:cNvPr id="3" name="Content Placeholder 2"/>
          <p:cNvSpPr>
            <a:spLocks noGrp="1"/>
          </p:cNvSpPr>
          <p:nvPr>
            <p:ph idx="1"/>
          </p:nvPr>
        </p:nvSpPr>
        <p:spPr/>
        <p:txBody>
          <a:bodyPr>
            <a:normAutofit fontScale="77500" lnSpcReduction="20000"/>
          </a:bodyPr>
          <a:lstStyle/>
          <a:p>
            <a:r>
              <a:rPr lang="en-US" sz="4700" dirty="0" smtClean="0"/>
              <a:t>AHAAAAAA!!!</a:t>
            </a:r>
          </a:p>
          <a:p>
            <a:endParaRPr lang="en-US" sz="4700" dirty="0"/>
          </a:p>
          <a:p>
            <a:r>
              <a:rPr lang="en-US" sz="4700" dirty="0" smtClean="0"/>
              <a:t>Changing our business practice benefits everyone!</a:t>
            </a:r>
          </a:p>
          <a:p>
            <a:endParaRPr lang="en-US" sz="4700" dirty="0"/>
          </a:p>
          <a:p>
            <a:r>
              <a:rPr lang="en-US" sz="4700" dirty="0" smtClean="0"/>
              <a:t>No more forms</a:t>
            </a:r>
          </a:p>
          <a:p>
            <a:endParaRPr lang="en-US" sz="4700" dirty="0"/>
          </a:p>
          <a:p>
            <a:r>
              <a:rPr lang="en-US" sz="4700" dirty="0" smtClean="0"/>
              <a:t>Provide process for instructors that empowers them to embrace more universal design concepts</a:t>
            </a:r>
            <a:endParaRPr lang="en-US" sz="4700" dirty="0"/>
          </a:p>
        </p:txBody>
      </p:sp>
    </p:spTree>
    <p:extLst>
      <p:ext uri="{BB962C8B-B14F-4D97-AF65-F5344CB8AC3E}">
        <p14:creationId xmlns:p14="http://schemas.microsoft.com/office/powerpoint/2010/main" val="2206691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657224"/>
            <a:ext cx="9144000" cy="6200776"/>
            <a:chOff x="304800" y="731157"/>
            <a:chExt cx="8572500" cy="6126841"/>
          </a:xfrm>
        </p:grpSpPr>
        <p:pic>
          <p:nvPicPr>
            <p:cNvPr id="8" name="Picture 2"/>
            <p:cNvPicPr>
              <a:picLocks noChangeAspect="1" noChangeArrowheads="1"/>
            </p:cNvPicPr>
            <p:nvPr/>
          </p:nvPicPr>
          <p:blipFill rotWithShape="1">
            <a:blip r:embed="rId3" cstate="print"/>
            <a:srcRect t="10662"/>
            <a:stretch/>
          </p:blipFill>
          <p:spPr bwMode="auto">
            <a:xfrm>
              <a:off x="304800" y="731157"/>
              <a:ext cx="8572500" cy="6126841"/>
            </a:xfrm>
            <a:prstGeom prst="rect">
              <a:avLst/>
            </a:prstGeom>
            <a:noFill/>
            <a:ln w="9525">
              <a:noFill/>
              <a:miter lim="800000"/>
              <a:headEnd/>
              <a:tailEnd/>
            </a:ln>
          </p:spPr>
        </p:pic>
        <p:sp>
          <p:nvSpPr>
            <p:cNvPr id="9" name="Down Arrow 8"/>
            <p:cNvSpPr/>
            <p:nvPr/>
          </p:nvSpPr>
          <p:spPr>
            <a:xfrm rot="7573273">
              <a:off x="4933716" y="3448005"/>
              <a:ext cx="1020318" cy="18297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en-US" dirty="0" smtClean="0">
                  <a:latin typeface="Calibri" pitchFamily="34" charset="0"/>
                  <a:cs typeface="Calibri" pitchFamily="34" charset="0"/>
                </a:rPr>
                <a:t>Same password as MyZou</a:t>
              </a:r>
              <a:endParaRPr lang="en-US" dirty="0">
                <a:latin typeface="Calibri" pitchFamily="34" charset="0"/>
                <a:cs typeface="Calibri" pitchFamily="34" charset="0"/>
              </a:endParaRPr>
            </a:p>
          </p:txBody>
        </p:sp>
        <p:sp>
          <p:nvSpPr>
            <p:cNvPr id="10" name="Down Arrow 9"/>
            <p:cNvSpPr/>
            <p:nvPr/>
          </p:nvSpPr>
          <p:spPr>
            <a:xfrm rot="4316858">
              <a:off x="5297396" y="2339613"/>
              <a:ext cx="639440" cy="18297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en-US" dirty="0" err="1" smtClean="0">
                  <a:latin typeface="Calibri" pitchFamily="34" charset="0"/>
                  <a:cs typeface="Calibri" pitchFamily="34" charset="0"/>
                </a:rPr>
                <a:t>Pawprint</a:t>
              </a:r>
              <a:endParaRPr lang="en-US" dirty="0">
                <a:latin typeface="Calibri" pitchFamily="34" charset="0"/>
                <a:cs typeface="Calibri" pitchFamily="34" charset="0"/>
              </a:endParaRPr>
            </a:p>
          </p:txBody>
        </p:sp>
      </p:grpSp>
    </p:spTree>
    <p:extLst>
      <p:ext uri="{BB962C8B-B14F-4D97-AF65-F5344CB8AC3E}">
        <p14:creationId xmlns:p14="http://schemas.microsoft.com/office/powerpoint/2010/main" val="3807010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Log In</a:t>
            </a:r>
            <a:endParaRPr lang="en-US" dirty="0"/>
          </a:p>
        </p:txBody>
      </p:sp>
      <p:pic>
        <p:nvPicPr>
          <p:cNvPr id="5122" name="Picture 2" descr="student-loans.png (376×5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6550" y="1537171"/>
            <a:ext cx="3390900" cy="5320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30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6903168"/>
            <a:chOff x="304800" y="685800"/>
            <a:chExt cx="8534399" cy="6217368"/>
          </a:xfrm>
        </p:grpSpPr>
        <p:pic>
          <p:nvPicPr>
            <p:cNvPr id="1026" name="Picture 2"/>
            <p:cNvPicPr>
              <a:picLocks noChangeAspect="1" noChangeArrowheads="1"/>
            </p:cNvPicPr>
            <p:nvPr/>
          </p:nvPicPr>
          <p:blipFill rotWithShape="1">
            <a:blip r:embed="rId2" cstate="print"/>
            <a:srcRect t="10556" r="1778"/>
            <a:stretch/>
          </p:blipFill>
          <p:spPr bwMode="auto">
            <a:xfrm>
              <a:off x="304800" y="685800"/>
              <a:ext cx="8534399" cy="6217368"/>
            </a:xfrm>
            <a:prstGeom prst="rect">
              <a:avLst/>
            </a:prstGeom>
            <a:noFill/>
            <a:ln w="9525">
              <a:noFill/>
              <a:miter lim="800000"/>
              <a:headEnd/>
              <a:tailEnd/>
            </a:ln>
          </p:spPr>
        </p:pic>
        <p:sp>
          <p:nvSpPr>
            <p:cNvPr id="7" name="Rectangle 6"/>
            <p:cNvSpPr/>
            <p:nvPr/>
          </p:nvSpPr>
          <p:spPr>
            <a:xfrm>
              <a:off x="6248400" y="937609"/>
              <a:ext cx="1219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Down Arrow 3"/>
          <p:cNvSpPr/>
          <p:nvPr/>
        </p:nvSpPr>
        <p:spPr>
          <a:xfrm rot="2442216">
            <a:off x="6013242" y="3491980"/>
            <a:ext cx="1120911" cy="2373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latin typeface="Calibri" pitchFamily="34" charset="0"/>
                <a:cs typeface="Calibri" pitchFamily="34" charset="0"/>
              </a:rPr>
              <a:t>Click Here to Begin  Request	</a:t>
            </a:r>
          </a:p>
        </p:txBody>
      </p:sp>
    </p:spTree>
    <p:extLst>
      <p:ext uri="{BB962C8B-B14F-4D97-AF65-F5344CB8AC3E}">
        <p14:creationId xmlns:p14="http://schemas.microsoft.com/office/powerpoint/2010/main" val="4096344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grpSp>
        <p:nvGrpSpPr>
          <p:cNvPr id="4" name="Group 3"/>
          <p:cNvGrpSpPr/>
          <p:nvPr/>
        </p:nvGrpSpPr>
        <p:grpSpPr>
          <a:xfrm>
            <a:off x="9974" y="228600"/>
            <a:ext cx="9236006" cy="6629400"/>
            <a:chOff x="9974" y="228600"/>
            <a:chExt cx="9236006" cy="6629400"/>
          </a:xfrm>
        </p:grpSpPr>
        <p:pic>
          <p:nvPicPr>
            <p:cNvPr id="4098" name="Picture 2"/>
            <p:cNvPicPr>
              <a:picLocks noChangeAspect="1" noChangeArrowheads="1"/>
            </p:cNvPicPr>
            <p:nvPr/>
          </p:nvPicPr>
          <p:blipFill rotWithShape="1">
            <a:blip r:embed="rId2" cstate="print"/>
            <a:srcRect t="10278"/>
            <a:stretch/>
          </p:blipFill>
          <p:spPr bwMode="auto">
            <a:xfrm>
              <a:off x="9974" y="228600"/>
              <a:ext cx="9236006" cy="6629400"/>
            </a:xfrm>
            <a:prstGeom prst="rect">
              <a:avLst/>
            </a:prstGeom>
            <a:noFill/>
            <a:ln w="9525">
              <a:noFill/>
              <a:miter lim="800000"/>
              <a:headEnd/>
              <a:tailEnd/>
            </a:ln>
          </p:spPr>
        </p:pic>
        <p:sp>
          <p:nvSpPr>
            <p:cNvPr id="5" name="Rectangle 4"/>
            <p:cNvSpPr/>
            <p:nvPr/>
          </p:nvSpPr>
          <p:spPr>
            <a:xfrm>
              <a:off x="266251" y="1828800"/>
              <a:ext cx="8649149"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248400" y="533400"/>
              <a:ext cx="1219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Down Arrow 8"/>
          <p:cNvSpPr/>
          <p:nvPr/>
        </p:nvSpPr>
        <p:spPr>
          <a:xfrm rot="2441481">
            <a:off x="2334272" y="1504951"/>
            <a:ext cx="1320005" cy="23682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latin typeface="Calibri" pitchFamily="34" charset="0"/>
                <a:cs typeface="Calibri" pitchFamily="34" charset="0"/>
              </a:rPr>
              <a:t>Click To Create Form For Desired Class</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2771086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2010 - 2011</a:t>
            </a:r>
            <a:endParaRPr lang="en-US" dirty="0"/>
          </a:p>
        </p:txBody>
      </p:sp>
      <p:sp>
        <p:nvSpPr>
          <p:cNvPr id="3" name="Content Placeholder 2"/>
          <p:cNvSpPr>
            <a:spLocks noGrp="1"/>
          </p:cNvSpPr>
          <p:nvPr>
            <p:ph idx="1"/>
          </p:nvPr>
        </p:nvSpPr>
        <p:spPr/>
        <p:txBody>
          <a:bodyPr>
            <a:normAutofit/>
          </a:bodyPr>
          <a:lstStyle/>
          <a:p>
            <a:r>
              <a:rPr lang="en-US" sz="4700" dirty="0" smtClean="0"/>
              <a:t>Increase in student numbers</a:t>
            </a:r>
          </a:p>
          <a:p>
            <a:pPr marL="118872" indent="0">
              <a:buNone/>
            </a:pPr>
            <a:endParaRPr lang="en-US" sz="4700" dirty="0" smtClean="0"/>
          </a:p>
          <a:p>
            <a:r>
              <a:rPr lang="en-US" sz="4700" dirty="0" smtClean="0"/>
              <a:t>Paper, </a:t>
            </a:r>
            <a:r>
              <a:rPr lang="en-US" sz="4700" dirty="0"/>
              <a:t>p</a:t>
            </a:r>
            <a:r>
              <a:rPr lang="en-US" sz="4700" dirty="0" smtClean="0"/>
              <a:t>aper everywhere!</a:t>
            </a:r>
          </a:p>
          <a:p>
            <a:pPr marL="118872" indent="0">
              <a:buNone/>
            </a:pPr>
            <a:endParaRPr lang="en-US" sz="4700" dirty="0" smtClean="0"/>
          </a:p>
          <a:p>
            <a:r>
              <a:rPr lang="en-US" sz="4700" dirty="0" smtClean="0"/>
              <a:t>Data entry = OVERWHELMING</a:t>
            </a:r>
          </a:p>
        </p:txBody>
      </p:sp>
    </p:spTree>
    <p:extLst>
      <p:ext uri="{BB962C8B-B14F-4D97-AF65-F5344CB8AC3E}">
        <p14:creationId xmlns:p14="http://schemas.microsoft.com/office/powerpoint/2010/main" val="19905124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grpSp>
        <p:nvGrpSpPr>
          <p:cNvPr id="4" name="Group 3"/>
          <p:cNvGrpSpPr/>
          <p:nvPr/>
        </p:nvGrpSpPr>
        <p:grpSpPr>
          <a:xfrm>
            <a:off x="-11163" y="228600"/>
            <a:ext cx="9126987" cy="6629399"/>
            <a:chOff x="-11163" y="228600"/>
            <a:chExt cx="9126987" cy="6629399"/>
          </a:xfrm>
        </p:grpSpPr>
        <p:pic>
          <p:nvPicPr>
            <p:cNvPr id="2050" name="Picture 2"/>
            <p:cNvPicPr>
              <a:picLocks noChangeAspect="1" noChangeArrowheads="1"/>
            </p:cNvPicPr>
            <p:nvPr/>
          </p:nvPicPr>
          <p:blipFill rotWithShape="1">
            <a:blip r:embed="rId2" cstate="print"/>
            <a:srcRect t="10417" r="1333"/>
            <a:stretch/>
          </p:blipFill>
          <p:spPr bwMode="auto">
            <a:xfrm>
              <a:off x="-11163" y="228600"/>
              <a:ext cx="9126987" cy="6629399"/>
            </a:xfrm>
            <a:prstGeom prst="rect">
              <a:avLst/>
            </a:prstGeom>
            <a:noFill/>
            <a:ln w="9525">
              <a:noFill/>
              <a:miter lim="800000"/>
              <a:headEnd/>
              <a:tailEnd/>
            </a:ln>
          </p:spPr>
        </p:pic>
        <p:sp>
          <p:nvSpPr>
            <p:cNvPr id="6" name="Rectangle 5"/>
            <p:cNvSpPr/>
            <p:nvPr/>
          </p:nvSpPr>
          <p:spPr>
            <a:xfrm>
              <a:off x="63246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own Arrow 6"/>
          <p:cNvSpPr/>
          <p:nvPr/>
        </p:nvSpPr>
        <p:spPr>
          <a:xfrm rot="2442216">
            <a:off x="1324046" y="3964656"/>
            <a:ext cx="1120911" cy="2373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latin typeface="Calibri" pitchFamily="34" charset="0"/>
                <a:cs typeface="Calibri" pitchFamily="34" charset="0"/>
              </a:rPr>
              <a:t>Click Here To Enter Dates	</a:t>
            </a:r>
          </a:p>
        </p:txBody>
      </p:sp>
    </p:spTree>
    <p:extLst>
      <p:ext uri="{BB962C8B-B14F-4D97-AF65-F5344CB8AC3E}">
        <p14:creationId xmlns:p14="http://schemas.microsoft.com/office/powerpoint/2010/main" val="6283533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grpSp>
        <p:nvGrpSpPr>
          <p:cNvPr id="10" name="Group 9"/>
          <p:cNvGrpSpPr/>
          <p:nvPr/>
        </p:nvGrpSpPr>
        <p:grpSpPr>
          <a:xfrm>
            <a:off x="-47537" y="152400"/>
            <a:ext cx="9217605" cy="6705600"/>
            <a:chOff x="-47537" y="152400"/>
            <a:chExt cx="9217605" cy="6705600"/>
          </a:xfrm>
        </p:grpSpPr>
        <p:pic>
          <p:nvPicPr>
            <p:cNvPr id="3074" name="Picture 2"/>
            <p:cNvPicPr>
              <a:picLocks noChangeAspect="1" noChangeArrowheads="1"/>
            </p:cNvPicPr>
            <p:nvPr/>
          </p:nvPicPr>
          <p:blipFill rotWithShape="1">
            <a:blip r:embed="rId2" cstate="print"/>
            <a:srcRect t="10278" r="1333"/>
            <a:stretch/>
          </p:blipFill>
          <p:spPr bwMode="auto">
            <a:xfrm>
              <a:off x="-47537" y="152400"/>
              <a:ext cx="9217605" cy="6705600"/>
            </a:xfrm>
            <a:prstGeom prst="rect">
              <a:avLst/>
            </a:prstGeom>
            <a:noFill/>
            <a:ln w="9525">
              <a:noFill/>
              <a:miter lim="800000"/>
              <a:headEnd/>
              <a:tailEnd/>
            </a:ln>
          </p:spPr>
        </p:pic>
        <p:sp>
          <p:nvSpPr>
            <p:cNvPr id="6" name="Rectangle 5"/>
            <p:cNvSpPr/>
            <p:nvPr/>
          </p:nvSpPr>
          <p:spPr>
            <a:xfrm>
              <a:off x="2438400" y="1752600"/>
              <a:ext cx="25908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7" name="Rectangle 6"/>
            <p:cNvSpPr/>
            <p:nvPr/>
          </p:nvSpPr>
          <p:spPr>
            <a:xfrm>
              <a:off x="5029200" y="1752600"/>
              <a:ext cx="36576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8" name="Rectangle 7"/>
            <p:cNvSpPr/>
            <p:nvPr/>
          </p:nvSpPr>
          <p:spPr>
            <a:xfrm>
              <a:off x="381000" y="1752600"/>
              <a:ext cx="20574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6400800" y="4572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1591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rotWithShape="1">
          <a:blip r:embed="rId2" cstate="print"/>
          <a:srcRect t="10278" r="1555"/>
          <a:stretch/>
        </p:blipFill>
        <p:spPr bwMode="auto">
          <a:xfrm>
            <a:off x="0" y="186544"/>
            <a:ext cx="9150016" cy="6671456"/>
          </a:xfrm>
          <a:prstGeom prst="rect">
            <a:avLst/>
          </a:prstGeom>
          <a:noFill/>
          <a:ln w="9525">
            <a:noFill/>
            <a:miter lim="800000"/>
            <a:headEnd/>
            <a:tailEnd/>
          </a:ln>
        </p:spPr>
      </p:pic>
      <p:sp>
        <p:nvSpPr>
          <p:cNvPr id="6" name="Rectangle 5"/>
          <p:cNvSpPr/>
          <p:nvPr/>
        </p:nvSpPr>
        <p:spPr>
          <a:xfrm>
            <a:off x="2514599" y="1828800"/>
            <a:ext cx="2831805"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7" name="Rectangle 6"/>
          <p:cNvSpPr/>
          <p:nvPr/>
        </p:nvSpPr>
        <p:spPr>
          <a:xfrm>
            <a:off x="5105400" y="1828800"/>
            <a:ext cx="35814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8" name="Rectangle 7"/>
          <p:cNvSpPr/>
          <p:nvPr/>
        </p:nvSpPr>
        <p:spPr>
          <a:xfrm>
            <a:off x="457200" y="1828800"/>
            <a:ext cx="2248786"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6172200" y="533400"/>
            <a:ext cx="1600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26596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rotWithShape="1">
          <a:blip r:embed="rId2" cstate="print"/>
          <a:srcRect t="10371" r="1439"/>
          <a:stretch/>
        </p:blipFill>
        <p:spPr bwMode="auto">
          <a:xfrm>
            <a:off x="0" y="228600"/>
            <a:ext cx="9154508" cy="6659879"/>
          </a:xfrm>
          <a:prstGeom prst="rect">
            <a:avLst/>
          </a:prstGeom>
          <a:noFill/>
          <a:ln w="9525">
            <a:noFill/>
            <a:miter lim="800000"/>
            <a:headEnd/>
            <a:tailEnd/>
          </a:ln>
        </p:spPr>
      </p:pic>
      <p:grpSp>
        <p:nvGrpSpPr>
          <p:cNvPr id="4" name="Group 3"/>
          <p:cNvGrpSpPr/>
          <p:nvPr/>
        </p:nvGrpSpPr>
        <p:grpSpPr>
          <a:xfrm>
            <a:off x="457200" y="533400"/>
            <a:ext cx="8229600" cy="1905000"/>
            <a:chOff x="457200" y="533400"/>
            <a:chExt cx="8229600" cy="1905000"/>
          </a:xfrm>
        </p:grpSpPr>
        <p:sp>
          <p:nvSpPr>
            <p:cNvPr id="6" name="Rectangle 5"/>
            <p:cNvSpPr/>
            <p:nvPr/>
          </p:nvSpPr>
          <p:spPr>
            <a:xfrm>
              <a:off x="2514599" y="1828800"/>
              <a:ext cx="2831805"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7" name="Rectangle 6"/>
            <p:cNvSpPr/>
            <p:nvPr/>
          </p:nvSpPr>
          <p:spPr>
            <a:xfrm>
              <a:off x="5105400" y="1828800"/>
              <a:ext cx="35814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8" name="Rectangle 7"/>
            <p:cNvSpPr/>
            <p:nvPr/>
          </p:nvSpPr>
          <p:spPr>
            <a:xfrm>
              <a:off x="457200" y="1828800"/>
              <a:ext cx="2248786"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64008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735238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rotWithShape="1">
          <a:blip r:embed="rId2" cstate="print"/>
          <a:srcRect t="10417" r="1333"/>
          <a:stretch/>
        </p:blipFill>
        <p:spPr bwMode="auto">
          <a:xfrm>
            <a:off x="1" y="216242"/>
            <a:ext cx="9144000" cy="6641757"/>
          </a:xfrm>
          <a:prstGeom prst="rect">
            <a:avLst/>
          </a:prstGeom>
          <a:noFill/>
          <a:ln w="9525">
            <a:noFill/>
            <a:miter lim="800000"/>
            <a:headEnd/>
            <a:tailEnd/>
          </a:ln>
        </p:spPr>
      </p:pic>
      <p:grpSp>
        <p:nvGrpSpPr>
          <p:cNvPr id="10" name="Group 9"/>
          <p:cNvGrpSpPr/>
          <p:nvPr/>
        </p:nvGrpSpPr>
        <p:grpSpPr>
          <a:xfrm>
            <a:off x="457200" y="533400"/>
            <a:ext cx="8229600" cy="1905000"/>
            <a:chOff x="457200" y="533400"/>
            <a:chExt cx="8229600" cy="1905000"/>
          </a:xfrm>
        </p:grpSpPr>
        <p:sp>
          <p:nvSpPr>
            <p:cNvPr id="11" name="Rectangle 10"/>
            <p:cNvSpPr/>
            <p:nvPr/>
          </p:nvSpPr>
          <p:spPr>
            <a:xfrm>
              <a:off x="2514599" y="1828800"/>
              <a:ext cx="2831805"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12" name="Rectangle 11"/>
            <p:cNvSpPr/>
            <p:nvPr/>
          </p:nvSpPr>
          <p:spPr>
            <a:xfrm>
              <a:off x="5105400" y="1828800"/>
              <a:ext cx="35814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3" name="Rectangle 12"/>
            <p:cNvSpPr/>
            <p:nvPr/>
          </p:nvSpPr>
          <p:spPr>
            <a:xfrm>
              <a:off x="457200" y="1828800"/>
              <a:ext cx="2248786"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14" name="Rectangle 13"/>
            <p:cNvSpPr/>
            <p:nvPr/>
          </p:nvSpPr>
          <p:spPr>
            <a:xfrm>
              <a:off x="64008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610664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250" r="1333"/>
          <a:stretch/>
        </p:blipFill>
        <p:spPr bwMode="auto">
          <a:xfrm>
            <a:off x="76200" y="-21366"/>
            <a:ext cx="9050188" cy="6879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p:nvPr/>
        </p:nvGrpSpPr>
        <p:grpSpPr>
          <a:xfrm>
            <a:off x="457200" y="304800"/>
            <a:ext cx="8229600" cy="1752600"/>
            <a:chOff x="457200" y="533400"/>
            <a:chExt cx="8229600" cy="1752600"/>
          </a:xfrm>
        </p:grpSpPr>
        <p:sp>
          <p:nvSpPr>
            <p:cNvPr id="11" name="Rectangle 10"/>
            <p:cNvSpPr/>
            <p:nvPr/>
          </p:nvSpPr>
          <p:spPr>
            <a:xfrm>
              <a:off x="2514599" y="1828800"/>
              <a:ext cx="2831805"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12" name="Rectangle 11"/>
            <p:cNvSpPr/>
            <p:nvPr/>
          </p:nvSpPr>
          <p:spPr>
            <a:xfrm>
              <a:off x="5105400" y="1828800"/>
              <a:ext cx="3581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3" name="Rectangle 12"/>
            <p:cNvSpPr/>
            <p:nvPr/>
          </p:nvSpPr>
          <p:spPr>
            <a:xfrm>
              <a:off x="457200" y="1828800"/>
              <a:ext cx="2248786"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14" name="Rectangle 13"/>
            <p:cNvSpPr/>
            <p:nvPr/>
          </p:nvSpPr>
          <p:spPr>
            <a:xfrm>
              <a:off x="64008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065491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cstate="print"/>
          <a:srcRect t="10278" r="1555"/>
          <a:stretch/>
        </p:blipFill>
        <p:spPr bwMode="auto">
          <a:xfrm>
            <a:off x="-46829" y="152400"/>
            <a:ext cx="9196845" cy="6705600"/>
          </a:xfrm>
          <a:prstGeom prst="rect">
            <a:avLst/>
          </a:prstGeom>
          <a:noFill/>
          <a:ln w="9525">
            <a:noFill/>
            <a:miter lim="800000"/>
            <a:headEnd/>
            <a:tailEnd/>
          </a:ln>
        </p:spPr>
      </p:pic>
      <p:sp>
        <p:nvSpPr>
          <p:cNvPr id="9" name="Down Arrow 8"/>
          <p:cNvSpPr/>
          <p:nvPr/>
        </p:nvSpPr>
        <p:spPr>
          <a:xfrm rot="13888872">
            <a:off x="5629723" y="3648491"/>
            <a:ext cx="1120911" cy="2373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latin typeface="Calibri" pitchFamily="34" charset="0"/>
                <a:cs typeface="Calibri" pitchFamily="34" charset="0"/>
              </a:rPr>
              <a:t>Click Here To Add Date	</a:t>
            </a:r>
          </a:p>
        </p:txBody>
      </p:sp>
      <p:grpSp>
        <p:nvGrpSpPr>
          <p:cNvPr id="8" name="Group 7"/>
          <p:cNvGrpSpPr/>
          <p:nvPr/>
        </p:nvGrpSpPr>
        <p:grpSpPr>
          <a:xfrm>
            <a:off x="381000" y="457200"/>
            <a:ext cx="8229600" cy="1905000"/>
            <a:chOff x="457200" y="533400"/>
            <a:chExt cx="8229600" cy="1905000"/>
          </a:xfrm>
        </p:grpSpPr>
        <p:sp>
          <p:nvSpPr>
            <p:cNvPr id="10" name="Rectangle 9"/>
            <p:cNvSpPr/>
            <p:nvPr/>
          </p:nvSpPr>
          <p:spPr>
            <a:xfrm>
              <a:off x="2514599" y="1828800"/>
              <a:ext cx="2831805"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11" name="Rectangle 10"/>
            <p:cNvSpPr/>
            <p:nvPr/>
          </p:nvSpPr>
          <p:spPr>
            <a:xfrm>
              <a:off x="5105400" y="1828800"/>
              <a:ext cx="35814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2" name="Rectangle 11"/>
            <p:cNvSpPr/>
            <p:nvPr/>
          </p:nvSpPr>
          <p:spPr>
            <a:xfrm>
              <a:off x="457200" y="1828800"/>
              <a:ext cx="2248786"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13" name="Rectangle 12"/>
            <p:cNvSpPr/>
            <p:nvPr/>
          </p:nvSpPr>
          <p:spPr>
            <a:xfrm>
              <a:off x="64008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574399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rotWithShape="1">
          <a:blip r:embed="rId2" cstate="print"/>
          <a:srcRect t="10139" r="1333"/>
          <a:stretch/>
        </p:blipFill>
        <p:spPr bwMode="auto">
          <a:xfrm>
            <a:off x="0" y="186682"/>
            <a:ext cx="9156306" cy="6671318"/>
          </a:xfrm>
          <a:prstGeom prst="rect">
            <a:avLst/>
          </a:prstGeom>
          <a:noFill/>
          <a:ln w="9525">
            <a:noFill/>
            <a:miter lim="800000"/>
            <a:headEnd/>
            <a:tailEnd/>
          </a:ln>
        </p:spPr>
      </p:pic>
      <p:sp>
        <p:nvSpPr>
          <p:cNvPr id="9" name="Down Arrow 8"/>
          <p:cNvSpPr/>
          <p:nvPr/>
        </p:nvSpPr>
        <p:spPr>
          <a:xfrm rot="14142527">
            <a:off x="1550242" y="3750311"/>
            <a:ext cx="1610481" cy="3320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latin typeface="Calibri" pitchFamily="34" charset="0"/>
                <a:cs typeface="Calibri" pitchFamily="34" charset="0"/>
              </a:rPr>
              <a:t>Exam Date Populates Below To Allow For Additional Exam Dates To Be Entered</a:t>
            </a:r>
          </a:p>
        </p:txBody>
      </p:sp>
      <p:sp>
        <p:nvSpPr>
          <p:cNvPr id="10" name="Down Arrow 9"/>
          <p:cNvSpPr/>
          <p:nvPr/>
        </p:nvSpPr>
        <p:spPr>
          <a:xfrm rot="2701269">
            <a:off x="5936013" y="3302335"/>
            <a:ext cx="1610481" cy="3320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latin typeface="Calibri" pitchFamily="34" charset="0"/>
                <a:cs typeface="Calibri" pitchFamily="34" charset="0"/>
              </a:rPr>
              <a:t>Click Here To Submit The Requests For This Class Once </a:t>
            </a:r>
            <a:r>
              <a:rPr lang="en-US" b="1" dirty="0" smtClean="0">
                <a:latin typeface="Calibri" pitchFamily="34" charset="0"/>
                <a:cs typeface="Calibri" pitchFamily="34" charset="0"/>
              </a:rPr>
              <a:t>ALL</a:t>
            </a:r>
            <a:r>
              <a:rPr lang="en-US" dirty="0" smtClean="0">
                <a:latin typeface="Calibri" pitchFamily="34" charset="0"/>
                <a:cs typeface="Calibri" pitchFamily="34" charset="0"/>
              </a:rPr>
              <a:t> Dates Are Entered</a:t>
            </a:r>
          </a:p>
        </p:txBody>
      </p:sp>
      <p:grpSp>
        <p:nvGrpSpPr>
          <p:cNvPr id="11" name="Group 10"/>
          <p:cNvGrpSpPr/>
          <p:nvPr/>
        </p:nvGrpSpPr>
        <p:grpSpPr>
          <a:xfrm>
            <a:off x="457200" y="533400"/>
            <a:ext cx="8229600" cy="1905000"/>
            <a:chOff x="457200" y="533400"/>
            <a:chExt cx="8229600" cy="1905000"/>
          </a:xfrm>
        </p:grpSpPr>
        <p:sp>
          <p:nvSpPr>
            <p:cNvPr id="12" name="Rectangle 11"/>
            <p:cNvSpPr/>
            <p:nvPr/>
          </p:nvSpPr>
          <p:spPr>
            <a:xfrm>
              <a:off x="2514599" y="1828800"/>
              <a:ext cx="2831805"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13" name="Rectangle 12"/>
            <p:cNvSpPr/>
            <p:nvPr/>
          </p:nvSpPr>
          <p:spPr>
            <a:xfrm>
              <a:off x="5105400" y="1828800"/>
              <a:ext cx="35814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4" name="Rectangle 13"/>
            <p:cNvSpPr/>
            <p:nvPr/>
          </p:nvSpPr>
          <p:spPr>
            <a:xfrm>
              <a:off x="457200" y="1828800"/>
              <a:ext cx="2248786"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15" name="Rectangle 14"/>
            <p:cNvSpPr/>
            <p:nvPr/>
          </p:nvSpPr>
          <p:spPr>
            <a:xfrm>
              <a:off x="64008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784684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592" t="20230" r="1908" b="8471"/>
          <a:stretch/>
        </p:blipFill>
        <p:spPr bwMode="auto">
          <a:xfrm>
            <a:off x="0" y="-20055"/>
            <a:ext cx="9144000" cy="6954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379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rotWithShape="1">
          <a:blip r:embed="rId3" cstate="print"/>
          <a:srcRect t="10278" r="1445"/>
          <a:stretch/>
        </p:blipFill>
        <p:spPr bwMode="auto">
          <a:xfrm>
            <a:off x="-47183" y="152400"/>
            <a:ext cx="9207225" cy="6705600"/>
          </a:xfrm>
          <a:prstGeom prst="rect">
            <a:avLst/>
          </a:prstGeom>
          <a:noFill/>
          <a:ln w="9525">
            <a:noFill/>
            <a:miter lim="800000"/>
            <a:headEnd/>
            <a:tailEnd/>
          </a:ln>
        </p:spPr>
      </p:pic>
      <p:grpSp>
        <p:nvGrpSpPr>
          <p:cNvPr id="11" name="Group 10"/>
          <p:cNvGrpSpPr/>
          <p:nvPr/>
        </p:nvGrpSpPr>
        <p:grpSpPr>
          <a:xfrm>
            <a:off x="381000" y="457200"/>
            <a:ext cx="8229600" cy="1905000"/>
            <a:chOff x="381000" y="533400"/>
            <a:chExt cx="8229600" cy="1905000"/>
          </a:xfrm>
        </p:grpSpPr>
        <p:sp>
          <p:nvSpPr>
            <p:cNvPr id="12" name="Rectangle 11"/>
            <p:cNvSpPr/>
            <p:nvPr/>
          </p:nvSpPr>
          <p:spPr>
            <a:xfrm>
              <a:off x="2438399" y="1828800"/>
              <a:ext cx="2831805" cy="6096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13" name="Rectangle 12"/>
            <p:cNvSpPr/>
            <p:nvPr/>
          </p:nvSpPr>
          <p:spPr>
            <a:xfrm>
              <a:off x="5029200" y="1828800"/>
              <a:ext cx="3581400" cy="6096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4" name="Rectangle 13"/>
            <p:cNvSpPr/>
            <p:nvPr/>
          </p:nvSpPr>
          <p:spPr>
            <a:xfrm>
              <a:off x="381000" y="1828800"/>
              <a:ext cx="2248786" cy="6096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sp>
          <p:nvSpPr>
            <p:cNvPr id="15" name="Rectangle 14"/>
            <p:cNvSpPr/>
            <p:nvPr/>
          </p:nvSpPr>
          <p:spPr>
            <a:xfrm>
              <a:off x="6400800" y="533400"/>
              <a:ext cx="1295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2"/>
          <p:cNvPicPr>
            <a:picLocks noChangeAspect="1" noChangeArrowheads="1"/>
          </p:cNvPicPr>
          <p:nvPr/>
        </p:nvPicPr>
        <p:blipFill>
          <a:blip r:embed="rId3" cstate="print"/>
          <a:srcRect l="20000" t="35556" r="20444" b="51111"/>
          <a:stretch>
            <a:fillRect/>
          </a:stretch>
        </p:blipFill>
        <p:spPr bwMode="auto">
          <a:xfrm>
            <a:off x="1828800" y="2038066"/>
            <a:ext cx="5638800" cy="1009934"/>
          </a:xfrm>
          <a:prstGeom prst="rect">
            <a:avLst/>
          </a:prstGeom>
          <a:noFill/>
          <a:ln w="9525">
            <a:noFill/>
            <a:miter lim="800000"/>
            <a:headEnd/>
            <a:tailEnd/>
          </a:ln>
        </p:spPr>
      </p:pic>
    </p:spTree>
    <p:extLst>
      <p:ext uri="{BB962C8B-B14F-4D97-AF65-F5344CB8AC3E}">
        <p14:creationId xmlns:p14="http://schemas.microsoft.com/office/powerpoint/2010/main" val="2841107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14" t="35202" r="36250" b="36165"/>
          <a:stretch/>
        </p:blipFill>
        <p:spPr bwMode="auto">
          <a:xfrm>
            <a:off x="0" y="36884"/>
            <a:ext cx="9144000" cy="6803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6927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Instructor Log In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0" y="1600200"/>
            <a:ext cx="3429000" cy="52006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5258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rotWithShape="1">
          <a:blip r:embed="rId2" cstate="print"/>
          <a:srcRect t="2916"/>
          <a:stretch/>
        </p:blipFill>
        <p:spPr bwMode="auto">
          <a:xfrm>
            <a:off x="1" y="19332"/>
            <a:ext cx="9163086" cy="6838668"/>
          </a:xfrm>
          <a:prstGeom prst="rect">
            <a:avLst/>
          </a:prstGeom>
          <a:noFill/>
          <a:ln w="9525">
            <a:noFill/>
            <a:miter lim="800000"/>
            <a:headEnd/>
            <a:tailEnd/>
          </a:ln>
        </p:spPr>
      </p:pic>
      <p:sp>
        <p:nvSpPr>
          <p:cNvPr id="6" name="Down Arrow 5"/>
          <p:cNvSpPr/>
          <p:nvPr/>
        </p:nvSpPr>
        <p:spPr>
          <a:xfrm rot="6939355">
            <a:off x="5139187" y="1903034"/>
            <a:ext cx="639440" cy="18297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noAutofit/>
          </a:bodyPr>
          <a:lstStyle/>
          <a:p>
            <a:pPr algn="ctr"/>
            <a:r>
              <a:rPr lang="en-US" dirty="0" smtClean="0">
                <a:latin typeface="Calibri" pitchFamily="34" charset="0"/>
                <a:cs typeface="Calibri" pitchFamily="34" charset="0"/>
              </a:rPr>
              <a:t>Click Here</a:t>
            </a:r>
            <a:endParaRPr lang="en-US" dirty="0">
              <a:latin typeface="Calibri" pitchFamily="34" charset="0"/>
              <a:cs typeface="Calibri" pitchFamily="34" charset="0"/>
            </a:endParaRPr>
          </a:p>
        </p:txBody>
      </p:sp>
      <p:sp>
        <p:nvSpPr>
          <p:cNvPr id="7" name="TextBox 6"/>
          <p:cNvSpPr txBox="1"/>
          <p:nvPr/>
        </p:nvSpPr>
        <p:spPr>
          <a:xfrm>
            <a:off x="76200" y="1752600"/>
            <a:ext cx="8458200" cy="461665"/>
          </a:xfrm>
          <a:prstGeom prst="rect">
            <a:avLst/>
          </a:prstGeom>
          <a:solidFill>
            <a:schemeClr val="bg1"/>
          </a:solidFill>
          <a:ln>
            <a:solidFill>
              <a:schemeClr val="bg1"/>
            </a:solidFill>
          </a:ln>
        </p:spPr>
        <p:txBody>
          <a:bodyPr wrap="square" rtlCol="0">
            <a:spAutoFit/>
          </a:bodyPr>
          <a:lstStyle/>
          <a:p>
            <a:r>
              <a:rPr lang="en-US" sz="1200" dirty="0" smtClean="0">
                <a:latin typeface="Times New Roman" pitchFamily="18" charset="0"/>
                <a:cs typeface="Times New Roman" pitchFamily="18" charset="0"/>
              </a:rPr>
              <a:t>One of your students has submitted an Accommodated Exam Request form.  Please login to complete your portion of the form.  Once completed, this information will be sent to the Office of Disability Services.  Thank you for your assistance with this process.</a:t>
            </a:r>
            <a:endParaRPr lang="en-US" sz="1200" dirty="0">
              <a:latin typeface="Times New Roman" pitchFamily="18" charset="0"/>
              <a:cs typeface="Times New Roman" pitchFamily="18" charset="0"/>
            </a:endParaRPr>
          </a:p>
        </p:txBody>
      </p:sp>
      <p:sp>
        <p:nvSpPr>
          <p:cNvPr id="8" name="TextBox 7"/>
          <p:cNvSpPr txBox="1"/>
          <p:nvPr/>
        </p:nvSpPr>
        <p:spPr>
          <a:xfrm>
            <a:off x="533400" y="1143000"/>
            <a:ext cx="8458200" cy="230832"/>
          </a:xfrm>
          <a:prstGeom prst="rect">
            <a:avLst/>
          </a:prstGeom>
          <a:solidFill>
            <a:srgbClr val="DDF2FF"/>
          </a:solidFill>
        </p:spPr>
        <p:txBody>
          <a:bodyPr wrap="square" rtlCol="0">
            <a:spAutoFit/>
          </a:bodyPr>
          <a:lstStyle/>
          <a:p>
            <a:r>
              <a:rPr lang="en-US" sz="900" dirty="0" smtClean="0">
                <a:latin typeface="Calibri" pitchFamily="34" charset="0"/>
                <a:cs typeface="Times New Roman" pitchFamily="18" charset="0"/>
              </a:rPr>
              <a:t>You have an Accommodated Exam Request form available for completion</a:t>
            </a:r>
            <a:endParaRPr lang="en-US" sz="900" dirty="0">
              <a:latin typeface="Calibri" pitchFamily="34" charset="0"/>
              <a:cs typeface="Times New Roman" pitchFamily="18" charset="0"/>
            </a:endParaRPr>
          </a:p>
        </p:txBody>
      </p:sp>
    </p:spTree>
    <p:extLst>
      <p:ext uri="{BB962C8B-B14F-4D97-AF65-F5344CB8AC3E}">
        <p14:creationId xmlns:p14="http://schemas.microsoft.com/office/powerpoint/2010/main" val="33796054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cstate="print"/>
          <a:srcRect t="10278" r="1445"/>
          <a:stretch/>
        </p:blipFill>
        <p:spPr bwMode="auto">
          <a:xfrm>
            <a:off x="0" y="142951"/>
            <a:ext cx="9220200" cy="6715049"/>
          </a:xfrm>
          <a:prstGeom prst="rect">
            <a:avLst/>
          </a:prstGeom>
          <a:noFill/>
          <a:ln w="9525">
            <a:noFill/>
            <a:miter lim="800000"/>
            <a:headEnd/>
            <a:tailEnd/>
          </a:ln>
        </p:spPr>
      </p:pic>
      <p:sp>
        <p:nvSpPr>
          <p:cNvPr id="7" name="Rectangle 6"/>
          <p:cNvSpPr/>
          <p:nvPr/>
        </p:nvSpPr>
        <p:spPr>
          <a:xfrm>
            <a:off x="6400800" y="457200"/>
            <a:ext cx="13716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own Arrow 3"/>
          <p:cNvSpPr/>
          <p:nvPr/>
        </p:nvSpPr>
        <p:spPr>
          <a:xfrm rot="2442216">
            <a:off x="1731978" y="3839027"/>
            <a:ext cx="1120911" cy="26894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latin typeface="Calibri" pitchFamily="34" charset="0"/>
                <a:cs typeface="Calibri" pitchFamily="34" charset="0"/>
              </a:rPr>
              <a:t>Click Here to Review Submitted Information</a:t>
            </a:r>
          </a:p>
        </p:txBody>
      </p:sp>
      <p:sp>
        <p:nvSpPr>
          <p:cNvPr id="8" name="Rectangle 7"/>
          <p:cNvSpPr/>
          <p:nvPr/>
        </p:nvSpPr>
        <p:spPr>
          <a:xfrm>
            <a:off x="4114800" y="4267200"/>
            <a:ext cx="9144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chemeClr val="tx2">
                    <a:lumMod val="50000"/>
                  </a:schemeClr>
                </a:solidFill>
                <a:latin typeface="Calibri" pitchFamily="34" charset="0"/>
                <a:cs typeface="Calibri" pitchFamily="34" charset="0"/>
              </a:rPr>
              <a:t>Tiger, Truman</a:t>
            </a:r>
          </a:p>
        </p:txBody>
      </p:sp>
      <p:sp>
        <p:nvSpPr>
          <p:cNvPr id="9" name="Rectangle 8"/>
          <p:cNvSpPr/>
          <p:nvPr/>
        </p:nvSpPr>
        <p:spPr>
          <a:xfrm>
            <a:off x="4099560" y="4495800"/>
            <a:ext cx="9144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solidFill>
                  <a:schemeClr val="tx2">
                    <a:lumMod val="50000"/>
                  </a:schemeClr>
                </a:solidFill>
                <a:latin typeface="Calibri" pitchFamily="34" charset="0"/>
                <a:cs typeface="Calibri" pitchFamily="34" charset="0"/>
              </a:rPr>
              <a:t>Tiger, Truman</a:t>
            </a:r>
          </a:p>
        </p:txBody>
      </p:sp>
      <p:sp>
        <p:nvSpPr>
          <p:cNvPr id="10" name="Rectangle 9"/>
          <p:cNvSpPr/>
          <p:nvPr/>
        </p:nvSpPr>
        <p:spPr>
          <a:xfrm>
            <a:off x="4191000" y="6172200"/>
            <a:ext cx="914400" cy="152400"/>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2">
                    <a:lumMod val="25000"/>
                  </a:schemeClr>
                </a:solidFill>
                <a:latin typeface="Calibri" pitchFamily="34" charset="0"/>
                <a:cs typeface="Calibri" pitchFamily="34" charset="0"/>
              </a:rPr>
              <a:t>Walker, Mort</a:t>
            </a:r>
          </a:p>
        </p:txBody>
      </p:sp>
      <p:sp>
        <p:nvSpPr>
          <p:cNvPr id="11" name="Rectangle 10"/>
          <p:cNvSpPr/>
          <p:nvPr/>
        </p:nvSpPr>
        <p:spPr>
          <a:xfrm>
            <a:off x="2679868" y="6172200"/>
            <a:ext cx="914400" cy="152400"/>
          </a:xfrm>
          <a:prstGeom prst="rec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2">
                    <a:lumMod val="25000"/>
                  </a:schemeClr>
                </a:solidFill>
                <a:latin typeface="Calibri" pitchFamily="34" charset="0"/>
                <a:cs typeface="Calibri" pitchFamily="34" charset="0"/>
              </a:rPr>
              <a:t>MZU 1000</a:t>
            </a:r>
          </a:p>
        </p:txBody>
      </p:sp>
    </p:spTree>
    <p:extLst>
      <p:ext uri="{BB962C8B-B14F-4D97-AF65-F5344CB8AC3E}">
        <p14:creationId xmlns:p14="http://schemas.microsoft.com/office/powerpoint/2010/main" val="16763999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rotWithShape="1">
          <a:blip r:embed="rId2" cstate="print"/>
          <a:srcRect t="10139" r="1333"/>
          <a:stretch/>
        </p:blipFill>
        <p:spPr bwMode="auto">
          <a:xfrm>
            <a:off x="29149" y="228600"/>
            <a:ext cx="9098773" cy="6629399"/>
          </a:xfrm>
          <a:prstGeom prst="rect">
            <a:avLst/>
          </a:prstGeom>
          <a:noFill/>
          <a:ln w="9525">
            <a:noFill/>
            <a:miter lim="800000"/>
            <a:headEnd/>
            <a:tailEnd/>
          </a:ln>
        </p:spPr>
      </p:pic>
      <p:grpSp>
        <p:nvGrpSpPr>
          <p:cNvPr id="5" name="Group 4"/>
          <p:cNvGrpSpPr/>
          <p:nvPr/>
        </p:nvGrpSpPr>
        <p:grpSpPr>
          <a:xfrm>
            <a:off x="457200" y="581438"/>
            <a:ext cx="8153400" cy="1780761"/>
            <a:chOff x="533400" y="990600"/>
            <a:chExt cx="7924800" cy="1752600"/>
          </a:xfrm>
        </p:grpSpPr>
        <p:sp>
          <p:nvSpPr>
            <p:cNvPr id="6" name="Rectangle 5"/>
            <p:cNvSpPr/>
            <p:nvPr/>
          </p:nvSpPr>
          <p:spPr>
            <a:xfrm>
              <a:off x="6172200" y="990600"/>
              <a:ext cx="1219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p:cNvGrpSpPr/>
            <p:nvPr/>
          </p:nvGrpSpPr>
          <p:grpSpPr>
            <a:xfrm>
              <a:off x="533400" y="2209800"/>
              <a:ext cx="7924800" cy="533400"/>
              <a:chOff x="533400" y="2209800"/>
              <a:chExt cx="7924800" cy="533400"/>
            </a:xfrm>
          </p:grpSpPr>
          <p:sp>
            <p:nvSpPr>
              <p:cNvPr id="8" name="Rectangle 7"/>
              <p:cNvSpPr/>
              <p:nvPr/>
            </p:nvSpPr>
            <p:spPr>
              <a:xfrm>
                <a:off x="2590800" y="2209800"/>
                <a:ext cx="2590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5181600" y="2209800"/>
                <a:ext cx="3276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0" name="Rectangle 9"/>
              <p:cNvSpPr/>
              <p:nvPr/>
            </p:nvSpPr>
            <p:spPr>
              <a:xfrm>
                <a:off x="533400" y="2209800"/>
                <a:ext cx="2057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grpSp>
      </p:grpSp>
      <p:sp>
        <p:nvSpPr>
          <p:cNvPr id="11" name="Rectangle 10"/>
          <p:cNvSpPr/>
          <p:nvPr/>
        </p:nvSpPr>
        <p:spPr>
          <a:xfrm>
            <a:off x="3016435" y="2322875"/>
            <a:ext cx="3124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libri" pitchFamily="34" charset="0"/>
                <a:cs typeface="Calibri" pitchFamily="34" charset="0"/>
              </a:rPr>
              <a:t>If Date/Time Needs Added…</a:t>
            </a:r>
          </a:p>
        </p:txBody>
      </p:sp>
    </p:spTree>
    <p:extLst>
      <p:ext uri="{BB962C8B-B14F-4D97-AF65-F5344CB8AC3E}">
        <p14:creationId xmlns:p14="http://schemas.microsoft.com/office/powerpoint/2010/main" val="2644271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rotWithShape="1">
          <a:blip r:embed="rId2" cstate="print"/>
          <a:srcRect t="10417" r="1445"/>
          <a:stretch/>
        </p:blipFill>
        <p:spPr bwMode="auto">
          <a:xfrm>
            <a:off x="28532" y="228600"/>
            <a:ext cx="9116708" cy="6629399"/>
          </a:xfrm>
          <a:prstGeom prst="rect">
            <a:avLst/>
          </a:prstGeom>
          <a:noFill/>
          <a:ln w="9525">
            <a:noFill/>
            <a:miter lim="800000"/>
            <a:headEnd/>
            <a:tailEnd/>
          </a:ln>
        </p:spPr>
      </p:pic>
      <p:grpSp>
        <p:nvGrpSpPr>
          <p:cNvPr id="5" name="Group 4"/>
          <p:cNvGrpSpPr/>
          <p:nvPr/>
        </p:nvGrpSpPr>
        <p:grpSpPr>
          <a:xfrm>
            <a:off x="457200" y="533400"/>
            <a:ext cx="8153400" cy="1828799"/>
            <a:chOff x="533400" y="990600"/>
            <a:chExt cx="7924800" cy="1752600"/>
          </a:xfrm>
        </p:grpSpPr>
        <p:sp>
          <p:nvSpPr>
            <p:cNvPr id="6" name="Rectangle 5"/>
            <p:cNvSpPr/>
            <p:nvPr/>
          </p:nvSpPr>
          <p:spPr>
            <a:xfrm>
              <a:off x="6172200" y="990600"/>
              <a:ext cx="1219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p:cNvGrpSpPr/>
            <p:nvPr/>
          </p:nvGrpSpPr>
          <p:grpSpPr>
            <a:xfrm>
              <a:off x="533400" y="2209800"/>
              <a:ext cx="7924800" cy="533400"/>
              <a:chOff x="533400" y="2209800"/>
              <a:chExt cx="7924800" cy="533400"/>
            </a:xfrm>
          </p:grpSpPr>
          <p:sp>
            <p:nvSpPr>
              <p:cNvPr id="8" name="Rectangle 7"/>
              <p:cNvSpPr/>
              <p:nvPr/>
            </p:nvSpPr>
            <p:spPr>
              <a:xfrm>
                <a:off x="2590800" y="2209800"/>
                <a:ext cx="2590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5181600" y="2209800"/>
                <a:ext cx="3276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0" name="Rectangle 9"/>
              <p:cNvSpPr/>
              <p:nvPr/>
            </p:nvSpPr>
            <p:spPr>
              <a:xfrm>
                <a:off x="533400" y="2209800"/>
                <a:ext cx="2057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grpSp>
      </p:grpSp>
    </p:spTree>
    <p:extLst>
      <p:ext uri="{BB962C8B-B14F-4D97-AF65-F5344CB8AC3E}">
        <p14:creationId xmlns:p14="http://schemas.microsoft.com/office/powerpoint/2010/main" val="24469470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rotWithShape="1">
          <a:blip r:embed="rId2" cstate="print"/>
          <a:srcRect t="10417" r="1666"/>
          <a:stretch/>
        </p:blipFill>
        <p:spPr bwMode="auto">
          <a:xfrm>
            <a:off x="29240" y="228600"/>
            <a:ext cx="9096152" cy="6629399"/>
          </a:xfrm>
          <a:prstGeom prst="rect">
            <a:avLst/>
          </a:prstGeom>
          <a:noFill/>
          <a:ln w="9525">
            <a:noFill/>
            <a:miter lim="800000"/>
            <a:headEnd/>
            <a:tailEnd/>
          </a:ln>
        </p:spPr>
      </p:pic>
      <p:grpSp>
        <p:nvGrpSpPr>
          <p:cNvPr id="5" name="Group 4"/>
          <p:cNvGrpSpPr/>
          <p:nvPr/>
        </p:nvGrpSpPr>
        <p:grpSpPr>
          <a:xfrm>
            <a:off x="457200" y="457200"/>
            <a:ext cx="8229600" cy="1905000"/>
            <a:chOff x="533400" y="990600"/>
            <a:chExt cx="7924800" cy="1752600"/>
          </a:xfrm>
          <a:solidFill>
            <a:schemeClr val="tx1"/>
          </a:solidFill>
        </p:grpSpPr>
        <p:sp>
          <p:nvSpPr>
            <p:cNvPr id="6" name="Rectangle 5"/>
            <p:cNvSpPr/>
            <p:nvPr/>
          </p:nvSpPr>
          <p:spPr>
            <a:xfrm>
              <a:off x="6172200" y="990600"/>
              <a:ext cx="1219200" cy="280416"/>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p:cNvGrpSpPr/>
            <p:nvPr/>
          </p:nvGrpSpPr>
          <p:grpSpPr>
            <a:xfrm>
              <a:off x="533400" y="2209800"/>
              <a:ext cx="7924800" cy="533400"/>
              <a:chOff x="533400" y="2209800"/>
              <a:chExt cx="7924800" cy="533400"/>
            </a:xfrm>
            <a:grpFill/>
          </p:grpSpPr>
          <p:sp>
            <p:nvSpPr>
              <p:cNvPr id="8" name="Rectangle 7"/>
              <p:cNvSpPr/>
              <p:nvPr/>
            </p:nvSpPr>
            <p:spPr>
              <a:xfrm>
                <a:off x="2590800" y="2209800"/>
                <a:ext cx="2590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5181600" y="2209800"/>
                <a:ext cx="3276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0" name="Rectangle 9"/>
              <p:cNvSpPr/>
              <p:nvPr/>
            </p:nvSpPr>
            <p:spPr>
              <a:xfrm>
                <a:off x="533400" y="2209800"/>
                <a:ext cx="2057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grpSp>
      </p:grpSp>
    </p:spTree>
    <p:extLst>
      <p:ext uri="{BB962C8B-B14F-4D97-AF65-F5344CB8AC3E}">
        <p14:creationId xmlns:p14="http://schemas.microsoft.com/office/powerpoint/2010/main" val="1564993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3315" name="Picture 3"/>
          <p:cNvPicPr>
            <a:picLocks noChangeAspect="1" noChangeArrowheads="1"/>
          </p:cNvPicPr>
          <p:nvPr/>
        </p:nvPicPr>
        <p:blipFill rotWithShape="1">
          <a:blip r:embed="rId2" cstate="print"/>
          <a:srcRect t="10278" r="1666"/>
          <a:stretch/>
        </p:blipFill>
        <p:spPr bwMode="auto">
          <a:xfrm>
            <a:off x="0" y="158234"/>
            <a:ext cx="9178472" cy="6699766"/>
          </a:xfrm>
          <a:prstGeom prst="rect">
            <a:avLst/>
          </a:prstGeom>
          <a:noFill/>
          <a:ln w="9525">
            <a:noFill/>
            <a:miter lim="800000"/>
            <a:headEnd/>
            <a:tailEnd/>
          </a:ln>
        </p:spPr>
      </p:pic>
      <p:grpSp>
        <p:nvGrpSpPr>
          <p:cNvPr id="6" name="Group 5"/>
          <p:cNvGrpSpPr/>
          <p:nvPr/>
        </p:nvGrpSpPr>
        <p:grpSpPr>
          <a:xfrm>
            <a:off x="457200" y="457200"/>
            <a:ext cx="8229600" cy="1895061"/>
            <a:chOff x="304800" y="990600"/>
            <a:chExt cx="8229600" cy="1676400"/>
          </a:xfrm>
        </p:grpSpPr>
        <p:sp>
          <p:nvSpPr>
            <p:cNvPr id="7" name="Rectangle 6"/>
            <p:cNvSpPr/>
            <p:nvPr/>
          </p:nvSpPr>
          <p:spPr>
            <a:xfrm>
              <a:off x="6172200" y="990600"/>
              <a:ext cx="1219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0"/>
            <p:cNvGrpSpPr/>
            <p:nvPr/>
          </p:nvGrpSpPr>
          <p:grpSpPr>
            <a:xfrm>
              <a:off x="304800" y="2136531"/>
              <a:ext cx="8229600" cy="530469"/>
              <a:chOff x="304800" y="2136531"/>
              <a:chExt cx="8229600" cy="530469"/>
            </a:xfrm>
          </p:grpSpPr>
          <p:sp>
            <p:nvSpPr>
              <p:cNvPr id="9" name="Rectangle 8"/>
              <p:cNvSpPr/>
              <p:nvPr/>
            </p:nvSpPr>
            <p:spPr>
              <a:xfrm>
                <a:off x="2590800" y="2136531"/>
                <a:ext cx="2590800" cy="530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10" name="Rectangle 9"/>
              <p:cNvSpPr/>
              <p:nvPr/>
            </p:nvSpPr>
            <p:spPr>
              <a:xfrm>
                <a:off x="5181600" y="2136531"/>
                <a:ext cx="3352800" cy="530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1" name="Rectangle 10"/>
              <p:cNvSpPr/>
              <p:nvPr/>
            </p:nvSpPr>
            <p:spPr>
              <a:xfrm>
                <a:off x="304800" y="2136531"/>
                <a:ext cx="2286000" cy="530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grpSp>
      </p:grpSp>
      <p:sp>
        <p:nvSpPr>
          <p:cNvPr id="12" name="Down Arrow 11"/>
          <p:cNvSpPr/>
          <p:nvPr/>
        </p:nvSpPr>
        <p:spPr>
          <a:xfrm rot="13888872">
            <a:off x="5696399" y="3038891"/>
            <a:ext cx="1120911" cy="2373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latin typeface="Calibri" pitchFamily="34" charset="0"/>
                <a:cs typeface="Calibri" pitchFamily="34" charset="0"/>
              </a:rPr>
              <a:t>Click Here To Add Date	</a:t>
            </a:r>
          </a:p>
        </p:txBody>
      </p:sp>
    </p:spTree>
    <p:extLst>
      <p:ext uri="{BB962C8B-B14F-4D97-AF65-F5344CB8AC3E}">
        <p14:creationId xmlns:p14="http://schemas.microsoft.com/office/powerpoint/2010/main" val="420071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4338" name="Picture 2"/>
          <p:cNvPicPr>
            <a:picLocks noChangeAspect="1" noChangeArrowheads="1"/>
          </p:cNvPicPr>
          <p:nvPr/>
        </p:nvPicPr>
        <p:blipFill rotWithShape="1">
          <a:blip r:embed="rId2" cstate="print"/>
          <a:srcRect t="10278" r="1445"/>
          <a:stretch/>
        </p:blipFill>
        <p:spPr bwMode="auto">
          <a:xfrm>
            <a:off x="-9083" y="152400"/>
            <a:ext cx="9207225" cy="6705600"/>
          </a:xfrm>
          <a:prstGeom prst="rect">
            <a:avLst/>
          </a:prstGeom>
          <a:noFill/>
          <a:ln w="9525">
            <a:noFill/>
            <a:miter lim="800000"/>
            <a:headEnd/>
            <a:tailEnd/>
          </a:ln>
        </p:spPr>
      </p:pic>
      <p:grpSp>
        <p:nvGrpSpPr>
          <p:cNvPr id="5" name="Group 4"/>
          <p:cNvGrpSpPr/>
          <p:nvPr/>
        </p:nvGrpSpPr>
        <p:grpSpPr>
          <a:xfrm>
            <a:off x="457200" y="457200"/>
            <a:ext cx="8305800" cy="1828800"/>
            <a:chOff x="533400" y="990600"/>
            <a:chExt cx="7924800" cy="1752600"/>
          </a:xfrm>
        </p:grpSpPr>
        <p:sp>
          <p:nvSpPr>
            <p:cNvPr id="6" name="Rectangle 5"/>
            <p:cNvSpPr/>
            <p:nvPr/>
          </p:nvSpPr>
          <p:spPr>
            <a:xfrm>
              <a:off x="6172200" y="990600"/>
              <a:ext cx="12192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0"/>
            <p:cNvGrpSpPr/>
            <p:nvPr/>
          </p:nvGrpSpPr>
          <p:grpSpPr>
            <a:xfrm>
              <a:off x="533400" y="2209800"/>
              <a:ext cx="7924800" cy="533400"/>
              <a:chOff x="533400" y="2209800"/>
              <a:chExt cx="7924800" cy="533400"/>
            </a:xfrm>
          </p:grpSpPr>
          <p:sp>
            <p:nvSpPr>
              <p:cNvPr id="8" name="Rectangle 7"/>
              <p:cNvSpPr/>
              <p:nvPr/>
            </p:nvSpPr>
            <p:spPr>
              <a:xfrm>
                <a:off x="2590800" y="2209800"/>
                <a:ext cx="2590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Student Information</a:t>
                </a:r>
                <a:endParaRPr lang="en-US" dirty="0">
                  <a:solidFill>
                    <a:schemeClr val="tx2">
                      <a:lumMod val="25000"/>
                    </a:schemeClr>
                  </a:solidFill>
                  <a:latin typeface="Calibri" pitchFamily="34" charset="0"/>
                  <a:cs typeface="Calibri" pitchFamily="34" charset="0"/>
                </a:endParaRPr>
              </a:p>
            </p:txBody>
          </p:sp>
          <p:sp>
            <p:nvSpPr>
              <p:cNvPr id="9" name="Rectangle 8"/>
              <p:cNvSpPr/>
              <p:nvPr/>
            </p:nvSpPr>
            <p:spPr>
              <a:xfrm>
                <a:off x="5181600" y="2209800"/>
                <a:ext cx="3276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Instructor Information</a:t>
                </a:r>
                <a:endParaRPr lang="en-US" dirty="0">
                  <a:solidFill>
                    <a:schemeClr val="tx2">
                      <a:lumMod val="25000"/>
                    </a:schemeClr>
                  </a:solidFill>
                  <a:latin typeface="Calibri" pitchFamily="34" charset="0"/>
                  <a:cs typeface="Calibri" pitchFamily="34" charset="0"/>
                </a:endParaRPr>
              </a:p>
            </p:txBody>
          </p:sp>
          <p:sp>
            <p:nvSpPr>
              <p:cNvPr id="10" name="Rectangle 9"/>
              <p:cNvSpPr/>
              <p:nvPr/>
            </p:nvSpPr>
            <p:spPr>
              <a:xfrm>
                <a:off x="533400" y="2209800"/>
                <a:ext cx="20574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25000"/>
                      </a:schemeClr>
                    </a:solidFill>
                    <a:latin typeface="Calibri" pitchFamily="34" charset="0"/>
                    <a:cs typeface="Calibri" pitchFamily="34" charset="0"/>
                  </a:rPr>
                  <a:t>Course Information</a:t>
                </a:r>
                <a:endParaRPr lang="en-US" dirty="0">
                  <a:solidFill>
                    <a:schemeClr val="tx2">
                      <a:lumMod val="25000"/>
                    </a:schemeClr>
                  </a:solidFill>
                  <a:latin typeface="Calibri" pitchFamily="34" charset="0"/>
                  <a:cs typeface="Calibri" pitchFamily="34" charset="0"/>
                </a:endParaRPr>
              </a:p>
            </p:txBody>
          </p:sp>
        </p:grpSp>
      </p:grpSp>
      <p:sp>
        <p:nvSpPr>
          <p:cNvPr id="11" name="Down Arrow 10"/>
          <p:cNvSpPr/>
          <p:nvPr/>
        </p:nvSpPr>
        <p:spPr>
          <a:xfrm rot="14142527">
            <a:off x="1550242" y="3750311"/>
            <a:ext cx="1610481" cy="3320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latin typeface="Calibri" pitchFamily="34" charset="0"/>
                <a:cs typeface="Calibri" pitchFamily="34" charset="0"/>
              </a:rPr>
              <a:t>Exam Date Populates Below To Allow For Additional Exam Dates To Be Entered</a:t>
            </a:r>
          </a:p>
        </p:txBody>
      </p:sp>
    </p:spTree>
    <p:extLst>
      <p:ext uri="{BB962C8B-B14F-4D97-AF65-F5344CB8AC3E}">
        <p14:creationId xmlns:p14="http://schemas.microsoft.com/office/powerpoint/2010/main" val="30654497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388" r="1333"/>
          <a:stretch/>
        </p:blipFill>
        <p:spPr bwMode="auto">
          <a:xfrm>
            <a:off x="76200" y="-10555"/>
            <a:ext cx="9049372" cy="686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32091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250" r="1666"/>
          <a:stretch/>
        </p:blipFill>
        <p:spPr bwMode="auto">
          <a:xfrm>
            <a:off x="76201" y="0"/>
            <a:ext cx="89915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6483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2010 - 2011</a:t>
            </a:r>
            <a:endParaRPr lang="en-US" dirty="0"/>
          </a:p>
        </p:txBody>
      </p:sp>
      <p:grpSp>
        <p:nvGrpSpPr>
          <p:cNvPr id="11" name="Group 10"/>
          <p:cNvGrpSpPr>
            <a:grpSpLocks noChangeAspect="1"/>
          </p:cNvGrpSpPr>
          <p:nvPr/>
        </p:nvGrpSpPr>
        <p:grpSpPr>
          <a:xfrm>
            <a:off x="4115633" y="0"/>
            <a:ext cx="5023885" cy="6858001"/>
            <a:chOff x="510988" y="0"/>
            <a:chExt cx="8274424" cy="10228730"/>
          </a:xfrm>
        </p:grpSpPr>
        <p:pic>
          <p:nvPicPr>
            <p:cNvPr id="9" name="Picture 8" descr="Paper Exam Request Form.pdf - Adobe Reader"/>
            <p:cNvPicPr>
              <a:picLocks noChangeAspect="1"/>
            </p:cNvPicPr>
            <p:nvPr/>
          </p:nvPicPr>
          <p:blipFill rotWithShape="1">
            <a:blip r:embed="rId2">
              <a:extLst>
                <a:ext uri="{28A0092B-C50C-407E-A947-70E740481C1C}">
                  <a14:useLocalDpi xmlns:a14="http://schemas.microsoft.com/office/drawing/2010/main" val="0"/>
                </a:ext>
              </a:extLst>
            </a:blip>
            <a:srcRect l="4309" t="15818" r="2594" b="1568"/>
            <a:stretch/>
          </p:blipFill>
          <p:spPr>
            <a:xfrm>
              <a:off x="510988" y="0"/>
              <a:ext cx="8274424" cy="5665694"/>
            </a:xfrm>
            <a:prstGeom prst="rect">
              <a:avLst/>
            </a:prstGeom>
          </p:spPr>
        </p:pic>
        <p:pic>
          <p:nvPicPr>
            <p:cNvPr id="10" name="Picture 9" descr="Paper Exam Request Form.pdf - Adobe Reader"/>
            <p:cNvPicPr>
              <a:picLocks noChangeAspect="1"/>
            </p:cNvPicPr>
            <p:nvPr/>
          </p:nvPicPr>
          <p:blipFill rotWithShape="1">
            <a:blip r:embed="rId3">
              <a:extLst>
                <a:ext uri="{28A0092B-C50C-407E-A947-70E740481C1C}">
                  <a14:useLocalDpi xmlns:a14="http://schemas.microsoft.com/office/drawing/2010/main" val="0"/>
                </a:ext>
              </a:extLst>
            </a:blip>
            <a:srcRect l="4309" t="31242" r="2594" b="1830"/>
            <a:stretch/>
          </p:blipFill>
          <p:spPr>
            <a:xfrm>
              <a:off x="510988" y="5638800"/>
              <a:ext cx="8274424" cy="4589930"/>
            </a:xfrm>
            <a:prstGeom prst="rect">
              <a:avLst/>
            </a:prstGeom>
          </p:spPr>
        </p:pic>
      </p:grpSp>
      <p:sp>
        <p:nvSpPr>
          <p:cNvPr id="12" name="Content Placeholder 2"/>
          <p:cNvSpPr>
            <a:spLocks noGrp="1"/>
          </p:cNvSpPr>
          <p:nvPr>
            <p:ph idx="1"/>
          </p:nvPr>
        </p:nvSpPr>
        <p:spPr>
          <a:xfrm>
            <a:off x="457200" y="1775191"/>
            <a:ext cx="8229600" cy="4625609"/>
          </a:xfrm>
        </p:spPr>
        <p:txBody>
          <a:bodyPr>
            <a:normAutofit fontScale="92500" lnSpcReduction="10000"/>
          </a:bodyPr>
          <a:lstStyle/>
          <a:p>
            <a:r>
              <a:rPr lang="en-US" sz="4700" dirty="0" smtClean="0"/>
              <a:t>Triplicate </a:t>
            </a:r>
          </a:p>
          <a:p>
            <a:pPr marL="118872" indent="0">
              <a:buNone/>
            </a:pPr>
            <a:r>
              <a:rPr lang="en-US" sz="4700" dirty="0"/>
              <a:t> </a:t>
            </a:r>
            <a:r>
              <a:rPr lang="en-US" sz="4700" dirty="0" smtClean="0"/>
              <a:t>  Paper Form</a:t>
            </a:r>
          </a:p>
          <a:p>
            <a:endParaRPr lang="en-US" sz="4700" dirty="0" smtClean="0"/>
          </a:p>
          <a:p>
            <a:r>
              <a:rPr lang="en-US" sz="4700" dirty="0" smtClean="0"/>
              <a:t>To be </a:t>
            </a:r>
          </a:p>
          <a:p>
            <a:pPr marL="118872" indent="0">
              <a:buNone/>
            </a:pPr>
            <a:r>
              <a:rPr lang="en-US" sz="4700" dirty="0"/>
              <a:t> </a:t>
            </a:r>
            <a:r>
              <a:rPr lang="en-US" sz="4700" dirty="0" smtClean="0"/>
              <a:t>  completed </a:t>
            </a:r>
          </a:p>
          <a:p>
            <a:pPr marL="118872" indent="0">
              <a:buNone/>
            </a:pPr>
            <a:r>
              <a:rPr lang="en-US" sz="4700" dirty="0"/>
              <a:t> </a:t>
            </a:r>
            <a:r>
              <a:rPr lang="en-US" sz="4700" dirty="0" smtClean="0"/>
              <a:t>  for each </a:t>
            </a:r>
          </a:p>
          <a:p>
            <a:pPr marL="118872" indent="0">
              <a:buNone/>
            </a:pPr>
            <a:r>
              <a:rPr lang="en-US" sz="4700" dirty="0"/>
              <a:t> </a:t>
            </a:r>
            <a:r>
              <a:rPr lang="en-US" sz="4700" dirty="0" smtClean="0"/>
              <a:t>  course</a:t>
            </a:r>
          </a:p>
        </p:txBody>
      </p:sp>
    </p:spTree>
    <p:extLst>
      <p:ext uri="{BB962C8B-B14F-4D97-AF65-F5344CB8AC3E}">
        <p14:creationId xmlns:p14="http://schemas.microsoft.com/office/powerpoint/2010/main" val="30787807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7555" r="1445"/>
          <a:stretch/>
        </p:blipFill>
        <p:spPr bwMode="auto">
          <a:xfrm>
            <a:off x="0" y="0"/>
            <a:ext cx="913913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35200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121" r="1445"/>
          <a:stretch/>
        </p:blipFill>
        <p:spPr bwMode="auto">
          <a:xfrm>
            <a:off x="0" y="1"/>
            <a:ext cx="919551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616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rotWithShape="1">
          <a:blip r:embed="rId2" cstate="print"/>
          <a:srcRect t="10417" r="1333"/>
          <a:stretch/>
        </p:blipFill>
        <p:spPr bwMode="auto">
          <a:xfrm>
            <a:off x="17013" y="228600"/>
            <a:ext cx="9126987" cy="6629399"/>
          </a:xfrm>
          <a:prstGeom prst="rect">
            <a:avLst/>
          </a:prstGeom>
          <a:noFill/>
          <a:ln w="9525">
            <a:noFill/>
            <a:miter lim="800000"/>
            <a:headEnd/>
            <a:tailEnd/>
          </a:ln>
        </p:spPr>
      </p:pic>
      <p:sp>
        <p:nvSpPr>
          <p:cNvPr id="6" name="Down Arrow 5"/>
          <p:cNvSpPr/>
          <p:nvPr/>
        </p:nvSpPr>
        <p:spPr>
          <a:xfrm rot="6032698">
            <a:off x="3619501" y="4037290"/>
            <a:ext cx="1600198" cy="3048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latin typeface="Calibri" pitchFamily="34" charset="0"/>
                <a:cs typeface="Calibri" pitchFamily="34" charset="0"/>
              </a:rPr>
              <a:t>If you are not available, where would you like us to place exam?</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914" t="17456" r="51250" b="49246"/>
          <a:stretch/>
        </p:blipFill>
        <p:spPr bwMode="auto">
          <a:xfrm>
            <a:off x="685800" y="1295400"/>
            <a:ext cx="3820510" cy="2321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1195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7291" r="1112"/>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own Arrow 5"/>
          <p:cNvSpPr/>
          <p:nvPr/>
        </p:nvSpPr>
        <p:spPr>
          <a:xfrm rot="18577015">
            <a:off x="2361504" y="3743617"/>
            <a:ext cx="1600198" cy="29271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latin typeface="Calibri" pitchFamily="34" charset="0"/>
                <a:cs typeface="Calibri" pitchFamily="34" charset="0"/>
              </a:rPr>
              <a:t>Submit Exam Information Once ALL Fields Are Completed</a:t>
            </a:r>
          </a:p>
        </p:txBody>
      </p:sp>
    </p:spTree>
    <p:extLst>
      <p:ext uri="{BB962C8B-B14F-4D97-AF65-F5344CB8AC3E}">
        <p14:creationId xmlns:p14="http://schemas.microsoft.com/office/powerpoint/2010/main" val="16167311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rotWithShape="1">
          <a:blip r:embed="rId2" cstate="print"/>
          <a:srcRect t="10834" r="1555"/>
          <a:stretch/>
        </p:blipFill>
        <p:spPr bwMode="auto">
          <a:xfrm>
            <a:off x="-10683" y="228600"/>
            <a:ext cx="9148985" cy="6629400"/>
          </a:xfrm>
          <a:prstGeom prst="rect">
            <a:avLst/>
          </a:prstGeom>
          <a:noFill/>
          <a:ln w="9525">
            <a:noFill/>
            <a:miter lim="800000"/>
            <a:headEnd/>
            <a:tailEnd/>
          </a:ln>
        </p:spPr>
      </p:pic>
    </p:spTree>
    <p:extLst>
      <p:ext uri="{BB962C8B-B14F-4D97-AF65-F5344CB8AC3E}">
        <p14:creationId xmlns:p14="http://schemas.microsoft.com/office/powerpoint/2010/main" val="38086402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ODS Staff Log In</a:t>
            </a:r>
            <a:endParaRPr lang="en-US" dirty="0"/>
          </a:p>
        </p:txBody>
      </p:sp>
      <p:pic>
        <p:nvPicPr>
          <p:cNvPr id="6146" name="Picture 2" descr="J:\STAR Awards 2013\ODS 2013 C.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978" t="9024" r="15513" b="33176"/>
          <a:stretch/>
        </p:blipFill>
        <p:spPr bwMode="auto">
          <a:xfrm>
            <a:off x="742507" y="1600200"/>
            <a:ext cx="7620000" cy="51056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125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111" r="1000"/>
          <a:stretch/>
        </p:blipFill>
        <p:spPr bwMode="auto">
          <a:xfrm>
            <a:off x="0" y="-79535"/>
            <a:ext cx="9144000" cy="6937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2925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278" r="1451"/>
          <a:stretch/>
        </p:blipFill>
        <p:spPr bwMode="auto">
          <a:xfrm>
            <a:off x="76200" y="-13428"/>
            <a:ext cx="8991600" cy="6840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4443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250" r="1555"/>
          <a:stretch/>
        </p:blipFill>
        <p:spPr bwMode="auto">
          <a:xfrm>
            <a:off x="66041" y="0"/>
            <a:ext cx="900175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1203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417" r="1499"/>
          <a:stretch/>
        </p:blipFill>
        <p:spPr bwMode="auto">
          <a:xfrm>
            <a:off x="76200" y="-6549"/>
            <a:ext cx="8991600" cy="6834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0823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2010 - 2011</a:t>
            </a:r>
            <a:endParaRPr lang="en-US" dirty="0"/>
          </a:p>
        </p:txBody>
      </p:sp>
      <p:sp>
        <p:nvSpPr>
          <p:cNvPr id="3" name="Content Placeholder 2"/>
          <p:cNvSpPr>
            <a:spLocks noGrp="1"/>
          </p:cNvSpPr>
          <p:nvPr>
            <p:ph idx="1"/>
          </p:nvPr>
        </p:nvSpPr>
        <p:spPr/>
        <p:txBody>
          <a:bodyPr>
            <a:normAutofit/>
          </a:bodyPr>
          <a:lstStyle/>
          <a:p>
            <a:r>
              <a:rPr lang="en-US" sz="4700" dirty="0" smtClean="0"/>
              <a:t>Collaborated with Application Development Network (ADN)</a:t>
            </a:r>
          </a:p>
          <a:p>
            <a:endParaRPr lang="en-US" sz="4700" dirty="0"/>
          </a:p>
          <a:p>
            <a:r>
              <a:rPr lang="en-US" sz="4700" dirty="0" smtClean="0"/>
              <a:t>Research began to streamline a paper process</a:t>
            </a:r>
          </a:p>
        </p:txBody>
      </p:sp>
    </p:spTree>
    <p:extLst>
      <p:ext uri="{BB962C8B-B14F-4D97-AF65-F5344CB8AC3E}">
        <p14:creationId xmlns:p14="http://schemas.microsoft.com/office/powerpoint/2010/main" val="18631905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388" r="1555"/>
          <a:stretch/>
        </p:blipFill>
        <p:spPr bwMode="auto">
          <a:xfrm>
            <a:off x="76200" y="7482"/>
            <a:ext cx="9005280" cy="6850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5597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499" r="1217"/>
          <a:stretch/>
        </p:blipFill>
        <p:spPr bwMode="auto">
          <a:xfrm>
            <a:off x="0" y="0"/>
            <a:ext cx="9144000" cy="6888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670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Blessing</a:t>
            </a:r>
            <a:endParaRPr lang="en-US" dirty="0"/>
          </a:p>
        </p:txBody>
      </p:sp>
      <p:sp>
        <p:nvSpPr>
          <p:cNvPr id="3" name="Content Placeholder 2"/>
          <p:cNvSpPr>
            <a:spLocks noGrp="1"/>
          </p:cNvSpPr>
          <p:nvPr>
            <p:ph idx="1"/>
          </p:nvPr>
        </p:nvSpPr>
        <p:spPr/>
        <p:txBody>
          <a:bodyPr>
            <a:normAutofit/>
          </a:bodyPr>
          <a:lstStyle/>
          <a:p>
            <a:r>
              <a:rPr lang="en-US" sz="4700" dirty="0" smtClean="0"/>
              <a:t>Reporting</a:t>
            </a:r>
          </a:p>
          <a:p>
            <a:endParaRPr lang="en-US" sz="4700" dirty="0"/>
          </a:p>
          <a:p>
            <a:r>
              <a:rPr lang="en-US" sz="4700" dirty="0" smtClean="0"/>
              <a:t>Envelope Labels</a:t>
            </a:r>
          </a:p>
          <a:p>
            <a:endParaRPr lang="en-US" sz="4700" dirty="0"/>
          </a:p>
          <a:p>
            <a:r>
              <a:rPr lang="en-US" sz="4700" dirty="0" smtClean="0"/>
              <a:t>Delivery Logs</a:t>
            </a:r>
            <a:endParaRPr lang="en-US" sz="4700" dirty="0"/>
          </a:p>
        </p:txBody>
      </p:sp>
    </p:spTree>
    <p:extLst>
      <p:ext uri="{BB962C8B-B14F-4D97-AF65-F5344CB8AC3E}">
        <p14:creationId xmlns:p14="http://schemas.microsoft.com/office/powerpoint/2010/main" val="28744862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Blessing</a:t>
            </a:r>
            <a:endParaRPr lang="en-US" dirty="0"/>
          </a:p>
        </p:txBody>
      </p:sp>
      <p:sp>
        <p:nvSpPr>
          <p:cNvPr id="3" name="Content Placeholder 2"/>
          <p:cNvSpPr>
            <a:spLocks noGrp="1"/>
          </p:cNvSpPr>
          <p:nvPr>
            <p:ph idx="1"/>
          </p:nvPr>
        </p:nvSpPr>
        <p:spPr/>
        <p:txBody>
          <a:bodyPr>
            <a:normAutofit/>
          </a:bodyPr>
          <a:lstStyle/>
          <a:p>
            <a:r>
              <a:rPr lang="en-US" sz="4700" dirty="0" smtClean="0"/>
              <a:t>Like it?</a:t>
            </a:r>
          </a:p>
          <a:p>
            <a:endParaRPr lang="en-US" sz="4700" dirty="0"/>
          </a:p>
          <a:p>
            <a:r>
              <a:rPr lang="en-US" sz="4700" dirty="0" smtClean="0"/>
              <a:t>Guess what?!</a:t>
            </a:r>
            <a:endParaRPr lang="en-US" sz="4700" dirty="0"/>
          </a:p>
        </p:txBody>
      </p:sp>
    </p:spTree>
    <p:extLst>
      <p:ext uri="{BB962C8B-B14F-4D97-AF65-F5344CB8AC3E}">
        <p14:creationId xmlns:p14="http://schemas.microsoft.com/office/powerpoint/2010/main" val="2204091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S900097485[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pic>
        <p:nvPicPr>
          <p:cNvPr id="3074" name="Picture 2" descr="article-0-0319BA1D000005DC-327_468x286.jpg (468×28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58800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a:spLocks noGrp="1"/>
          </p:cNvSpPr>
          <p:nvPr>
            <p:ph idx="1"/>
          </p:nvPr>
        </p:nvSpPr>
        <p:spPr>
          <a:xfrm>
            <a:off x="457200" y="5638800"/>
            <a:ext cx="8229600" cy="1143000"/>
          </a:xfrm>
        </p:spPr>
        <p:txBody>
          <a:bodyPr>
            <a:prstTxWarp prst="textStop">
              <a:avLst/>
            </a:prstTxWarp>
            <a:normAutofit/>
          </a:bodyPr>
          <a:lstStyle/>
          <a:p>
            <a:pPr marL="118872" indent="0" algn="ctr">
              <a:buNone/>
            </a:pPr>
            <a:r>
              <a:rPr lang="en-US" sz="4700" b="1" dirty="0" smtClean="0">
                <a:effectLst>
                  <a:glow rad="228600">
                    <a:schemeClr val="accent6">
                      <a:satMod val="175000"/>
                      <a:alpha val="40000"/>
                    </a:schemeClr>
                  </a:glow>
                  <a:outerShdw blurRad="38100" dist="38100" dir="2700000" algn="tl">
                    <a:srgbClr val="000000">
                      <a:alpha val="43137"/>
                    </a:srgbClr>
                  </a:outerShdw>
                </a:effectLst>
              </a:rPr>
              <a:t>BLOWIN’ UP THE FORM!!!</a:t>
            </a:r>
            <a:endParaRPr lang="en-US" sz="4700" b="1" dirty="0">
              <a:effectLst>
                <a:glow rad="228600">
                  <a:schemeClr val="accent6">
                    <a:satMod val="175000"/>
                    <a:alpha val="4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3861362502"/>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bomb.wav"/>
          </p:stSnd>
        </p:sndAc>
      </p:transition>
    </mc:Choice>
    <mc:Fallback xmlns="">
      <p:transition spd="slow">
        <p:sndAc>
          <p:stSnd>
            <p:snd r:embed="rId7" name="bomb.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 Launch Summer 2014</a:t>
            </a:r>
            <a:endParaRPr lang="en-US" dirty="0"/>
          </a:p>
        </p:txBody>
      </p:sp>
      <p:sp>
        <p:nvSpPr>
          <p:cNvPr id="3" name="Content Placeholder 2"/>
          <p:cNvSpPr>
            <a:spLocks noGrp="1"/>
          </p:cNvSpPr>
          <p:nvPr>
            <p:ph idx="1"/>
          </p:nvPr>
        </p:nvSpPr>
        <p:spPr/>
        <p:txBody>
          <a:bodyPr>
            <a:normAutofit lnSpcReduction="10000"/>
          </a:bodyPr>
          <a:lstStyle/>
          <a:p>
            <a:r>
              <a:rPr lang="en-US" dirty="0" smtClean="0"/>
              <a:t>Moving away from the concept of a “form”</a:t>
            </a:r>
          </a:p>
          <a:p>
            <a:pPr marL="911225" lvl="1" indent="-273050"/>
            <a:endParaRPr lang="en-US" dirty="0" smtClean="0"/>
          </a:p>
          <a:p>
            <a:pPr marL="911225" lvl="1" indent="-273050"/>
            <a:r>
              <a:rPr lang="en-US" dirty="0" smtClean="0"/>
              <a:t>Reduces “no shows”</a:t>
            </a:r>
          </a:p>
          <a:p>
            <a:pPr marL="911225" lvl="1" indent="-273050"/>
            <a:endParaRPr lang="en-US" dirty="0" smtClean="0"/>
          </a:p>
          <a:p>
            <a:pPr marL="911225" lvl="1" indent="-273050"/>
            <a:r>
              <a:rPr lang="en-US" dirty="0" smtClean="0"/>
              <a:t>Reduces schedule changes</a:t>
            </a:r>
          </a:p>
          <a:p>
            <a:pPr marL="911225" lvl="1" indent="-273050"/>
            <a:endParaRPr lang="en-US" dirty="0" smtClean="0"/>
          </a:p>
          <a:p>
            <a:pPr marL="911225" lvl="1" indent="-273050"/>
            <a:r>
              <a:rPr lang="en-US" dirty="0" smtClean="0"/>
              <a:t>Further reduces data entry</a:t>
            </a:r>
          </a:p>
          <a:p>
            <a:pPr marL="911225" lvl="1" indent="-273050"/>
            <a:endParaRPr lang="en-US" dirty="0" smtClean="0"/>
          </a:p>
          <a:p>
            <a:pPr marL="911225" lvl="1" indent="-273050"/>
            <a:r>
              <a:rPr lang="en-US" dirty="0" smtClean="0"/>
              <a:t>Further reduction of paper and steps in process</a:t>
            </a:r>
          </a:p>
          <a:p>
            <a:pPr lvl="1"/>
            <a:endParaRPr lang="en-US" dirty="0"/>
          </a:p>
          <a:p>
            <a:endParaRPr lang="en-US" dirty="0"/>
          </a:p>
        </p:txBody>
      </p:sp>
    </p:spTree>
    <p:extLst>
      <p:ext uri="{BB962C8B-B14F-4D97-AF65-F5344CB8AC3E}">
        <p14:creationId xmlns:p14="http://schemas.microsoft.com/office/powerpoint/2010/main" val="16733042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a:t>
            </a:r>
            <a:endParaRPr lang="en-US" dirty="0"/>
          </a:p>
        </p:txBody>
      </p:sp>
      <p:sp>
        <p:nvSpPr>
          <p:cNvPr id="3" name="Content Placeholder 2"/>
          <p:cNvSpPr>
            <a:spLocks noGrp="1"/>
          </p:cNvSpPr>
          <p:nvPr>
            <p:ph idx="1"/>
          </p:nvPr>
        </p:nvSpPr>
        <p:spPr/>
        <p:txBody>
          <a:bodyPr/>
          <a:lstStyle/>
          <a:p>
            <a:r>
              <a:rPr lang="en-US" dirty="0" smtClean="0"/>
              <a:t>Professors asked for more control.  </a:t>
            </a:r>
          </a:p>
          <a:p>
            <a:pPr marL="911225" lvl="1" indent="-273050"/>
            <a:r>
              <a:rPr lang="en-US" dirty="0" smtClean="0"/>
              <a:t>Ask and ye shall receive!</a:t>
            </a:r>
          </a:p>
          <a:p>
            <a:pPr marL="406400" indent="-273050"/>
            <a:endParaRPr lang="en-US" dirty="0" smtClean="0"/>
          </a:p>
          <a:p>
            <a:pPr marL="406400" indent="-273050"/>
            <a:r>
              <a:rPr lang="en-US" dirty="0" smtClean="0"/>
              <a:t>Option to prepopulate information to requests</a:t>
            </a:r>
          </a:p>
          <a:p>
            <a:pPr marL="911225" lvl="1" indent="-273050"/>
            <a:r>
              <a:rPr lang="en-US" dirty="0" smtClean="0"/>
              <a:t>Reduces the burden of the process for students and instructors</a:t>
            </a:r>
          </a:p>
        </p:txBody>
      </p:sp>
    </p:spTree>
    <p:extLst>
      <p:ext uri="{BB962C8B-B14F-4D97-AF65-F5344CB8AC3E}">
        <p14:creationId xmlns:p14="http://schemas.microsoft.com/office/powerpoint/2010/main" val="3248404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a:t>
            </a:r>
            <a:endParaRPr lang="en-US" dirty="0"/>
          </a:p>
        </p:txBody>
      </p:sp>
      <p:sp>
        <p:nvSpPr>
          <p:cNvPr id="3" name="Content Placeholder 2"/>
          <p:cNvSpPr>
            <a:spLocks noGrp="1"/>
          </p:cNvSpPr>
          <p:nvPr>
            <p:ph idx="1"/>
          </p:nvPr>
        </p:nvSpPr>
        <p:spPr/>
        <p:txBody>
          <a:bodyPr/>
          <a:lstStyle/>
          <a:p>
            <a:pPr marL="406400" indent="-273050"/>
            <a:r>
              <a:rPr lang="en-US" dirty="0" smtClean="0"/>
              <a:t>Ability to apply information to the section level</a:t>
            </a:r>
          </a:p>
          <a:p>
            <a:pPr marL="406400" indent="-273050"/>
            <a:endParaRPr lang="en-US" dirty="0" smtClean="0"/>
          </a:p>
          <a:p>
            <a:pPr marL="406400" indent="-273050"/>
            <a:r>
              <a:rPr lang="en-US" dirty="0" smtClean="0"/>
              <a:t>Professor or student initiated</a:t>
            </a:r>
          </a:p>
          <a:p>
            <a:pPr marL="406400" indent="-273050"/>
            <a:endParaRPr lang="en-US" dirty="0" smtClean="0"/>
          </a:p>
          <a:p>
            <a:pPr marL="406400" indent="-273050"/>
            <a:r>
              <a:rPr lang="en-US" dirty="0" smtClean="0"/>
              <a:t>Students can be like “other” students</a:t>
            </a:r>
          </a:p>
          <a:p>
            <a:pPr marL="406400" indent="-273050"/>
            <a:endParaRPr lang="en-US" dirty="0"/>
          </a:p>
          <a:p>
            <a:pPr marL="406400" indent="-273050"/>
            <a:r>
              <a:rPr lang="en-US" dirty="0" smtClean="0"/>
              <a:t>Step closer to “one stop shop” for everything accommodations</a:t>
            </a:r>
            <a:endParaRPr lang="en-US" dirty="0"/>
          </a:p>
        </p:txBody>
      </p:sp>
    </p:spTree>
    <p:extLst>
      <p:ext uri="{BB962C8B-B14F-4D97-AF65-F5344CB8AC3E}">
        <p14:creationId xmlns:p14="http://schemas.microsoft.com/office/powerpoint/2010/main" val="24205111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4" name="Picture 3"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541" t="16434" r="2627" b="8527"/>
          <a:stretch/>
        </p:blipFill>
        <p:spPr>
          <a:xfrm>
            <a:off x="324396" y="1559441"/>
            <a:ext cx="8495209" cy="5298559"/>
          </a:xfrm>
          <a:prstGeom prst="rect">
            <a:avLst/>
          </a:prstGeom>
        </p:spPr>
      </p:pic>
    </p:spTree>
    <p:extLst>
      <p:ext uri="{BB962C8B-B14F-4D97-AF65-F5344CB8AC3E}">
        <p14:creationId xmlns:p14="http://schemas.microsoft.com/office/powerpoint/2010/main" val="37330635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3" name="Picture 2"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421" t="16899" r="2627" b="9147"/>
          <a:stretch/>
        </p:blipFill>
        <p:spPr>
          <a:xfrm>
            <a:off x="228600" y="1524000"/>
            <a:ext cx="8686800" cy="5332823"/>
          </a:xfrm>
          <a:prstGeom prst="rect">
            <a:avLst/>
          </a:prstGeom>
        </p:spPr>
      </p:pic>
    </p:spTree>
    <p:extLst>
      <p:ext uri="{BB962C8B-B14F-4D97-AF65-F5344CB8AC3E}">
        <p14:creationId xmlns:p14="http://schemas.microsoft.com/office/powerpoint/2010/main" val="1270213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Galore</a:t>
            </a:r>
            <a:endParaRPr lang="en-US" dirty="0"/>
          </a:p>
        </p:txBody>
      </p:sp>
      <p:sp>
        <p:nvSpPr>
          <p:cNvPr id="3" name="Content Placeholder 2"/>
          <p:cNvSpPr>
            <a:spLocks noGrp="1"/>
          </p:cNvSpPr>
          <p:nvPr>
            <p:ph idx="1"/>
          </p:nvPr>
        </p:nvSpPr>
        <p:spPr/>
        <p:txBody>
          <a:bodyPr>
            <a:normAutofit fontScale="92500" lnSpcReduction="20000"/>
          </a:bodyPr>
          <a:lstStyle/>
          <a:p>
            <a:r>
              <a:rPr lang="en-US" sz="4700" dirty="0" smtClean="0"/>
              <a:t>Created student personas</a:t>
            </a:r>
          </a:p>
          <a:p>
            <a:endParaRPr lang="en-US" sz="4700" dirty="0" smtClean="0"/>
          </a:p>
          <a:p>
            <a:r>
              <a:rPr lang="en-US" sz="4700" dirty="0" smtClean="0"/>
              <a:t>Consulted with Adaptive Computing Technology Center (ACT)</a:t>
            </a:r>
          </a:p>
          <a:p>
            <a:endParaRPr lang="en-US" sz="4700" dirty="0"/>
          </a:p>
          <a:p>
            <a:r>
              <a:rPr lang="en-US" sz="4700" dirty="0" smtClean="0"/>
              <a:t>Worked directly with students with various disabilities</a:t>
            </a:r>
            <a:endParaRPr lang="en-US" sz="4700" dirty="0"/>
          </a:p>
        </p:txBody>
      </p:sp>
    </p:spTree>
    <p:extLst>
      <p:ext uri="{BB962C8B-B14F-4D97-AF65-F5344CB8AC3E}">
        <p14:creationId xmlns:p14="http://schemas.microsoft.com/office/powerpoint/2010/main" val="26735085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4" name="Picture 3"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541" t="16744" r="2627" b="8682"/>
          <a:stretch/>
        </p:blipFill>
        <p:spPr>
          <a:xfrm>
            <a:off x="266700" y="1515139"/>
            <a:ext cx="8610600" cy="5337241"/>
          </a:xfrm>
          <a:prstGeom prst="rect">
            <a:avLst/>
          </a:prstGeom>
        </p:spPr>
      </p:pic>
    </p:spTree>
    <p:extLst>
      <p:ext uri="{BB962C8B-B14F-4D97-AF65-F5344CB8AC3E}">
        <p14:creationId xmlns:p14="http://schemas.microsoft.com/office/powerpoint/2010/main" val="3579970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3" name="Picture 2"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302" t="16435" r="2626" b="8992"/>
          <a:stretch/>
        </p:blipFill>
        <p:spPr>
          <a:xfrm>
            <a:off x="251059" y="1515138"/>
            <a:ext cx="8641883" cy="5342862"/>
          </a:xfrm>
          <a:prstGeom prst="rect">
            <a:avLst/>
          </a:prstGeom>
        </p:spPr>
      </p:pic>
    </p:spTree>
    <p:extLst>
      <p:ext uri="{BB962C8B-B14F-4D97-AF65-F5344CB8AC3E}">
        <p14:creationId xmlns:p14="http://schemas.microsoft.com/office/powerpoint/2010/main" val="40394312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4" name="Picture 3"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422" t="16744" r="2508" b="8527"/>
          <a:stretch/>
        </p:blipFill>
        <p:spPr>
          <a:xfrm>
            <a:off x="260497" y="1504507"/>
            <a:ext cx="8623006" cy="5342273"/>
          </a:xfrm>
          <a:prstGeom prst="rect">
            <a:avLst/>
          </a:prstGeom>
        </p:spPr>
      </p:pic>
    </p:spTree>
    <p:extLst>
      <p:ext uri="{BB962C8B-B14F-4D97-AF65-F5344CB8AC3E}">
        <p14:creationId xmlns:p14="http://schemas.microsoft.com/office/powerpoint/2010/main" val="30383008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3" name="Picture 2"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541" t="16589" r="2149" b="8682"/>
          <a:stretch/>
        </p:blipFill>
        <p:spPr>
          <a:xfrm>
            <a:off x="240336" y="1504507"/>
            <a:ext cx="8663329" cy="5353493"/>
          </a:xfrm>
          <a:prstGeom prst="rect">
            <a:avLst/>
          </a:prstGeom>
        </p:spPr>
      </p:pic>
    </p:spTree>
    <p:extLst>
      <p:ext uri="{BB962C8B-B14F-4D97-AF65-F5344CB8AC3E}">
        <p14:creationId xmlns:p14="http://schemas.microsoft.com/office/powerpoint/2010/main" val="42305557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4" name="Picture 3"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542" t="16589" r="2508" b="8527"/>
          <a:stretch/>
        </p:blipFill>
        <p:spPr>
          <a:xfrm>
            <a:off x="334926" y="1570075"/>
            <a:ext cx="8474149" cy="5267713"/>
          </a:xfrm>
          <a:prstGeom prst="rect">
            <a:avLst/>
          </a:prstGeom>
        </p:spPr>
      </p:pic>
    </p:spTree>
    <p:extLst>
      <p:ext uri="{BB962C8B-B14F-4D97-AF65-F5344CB8AC3E}">
        <p14:creationId xmlns:p14="http://schemas.microsoft.com/office/powerpoint/2010/main" val="35224499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4 Process</a:t>
            </a:r>
            <a:endParaRPr lang="en-US" dirty="0"/>
          </a:p>
        </p:txBody>
      </p:sp>
      <p:pic>
        <p:nvPicPr>
          <p:cNvPr id="3" name="Picture 2" descr="ExamRequest-Redesign-Wireframe.pdf - Adobe Reader"/>
          <p:cNvPicPr>
            <a:picLocks noChangeAspect="1"/>
          </p:cNvPicPr>
          <p:nvPr/>
        </p:nvPicPr>
        <p:blipFill rotWithShape="1">
          <a:blip r:embed="rId2">
            <a:extLst>
              <a:ext uri="{28A0092B-C50C-407E-A947-70E740481C1C}">
                <a14:useLocalDpi xmlns:a14="http://schemas.microsoft.com/office/drawing/2010/main" val="0"/>
              </a:ext>
            </a:extLst>
          </a:blip>
          <a:srcRect l="4302" t="16589" r="2746" b="8837"/>
          <a:stretch/>
        </p:blipFill>
        <p:spPr>
          <a:xfrm>
            <a:off x="255182" y="1515140"/>
            <a:ext cx="8633637" cy="5344632"/>
          </a:xfrm>
          <a:prstGeom prst="rect">
            <a:avLst/>
          </a:prstGeom>
        </p:spPr>
      </p:pic>
    </p:spTree>
    <p:extLst>
      <p:ext uri="{BB962C8B-B14F-4D97-AF65-F5344CB8AC3E}">
        <p14:creationId xmlns:p14="http://schemas.microsoft.com/office/powerpoint/2010/main" val="25707183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&amp; Information</a:t>
            </a:r>
            <a:endParaRPr lang="en-US" dirty="0"/>
          </a:p>
        </p:txBody>
      </p:sp>
      <p:sp>
        <p:nvSpPr>
          <p:cNvPr id="3" name="Content Placeholder 2"/>
          <p:cNvSpPr>
            <a:spLocks noGrp="1"/>
          </p:cNvSpPr>
          <p:nvPr>
            <p:ph idx="1"/>
          </p:nvPr>
        </p:nvSpPr>
        <p:spPr/>
        <p:txBody>
          <a:bodyPr>
            <a:normAutofit fontScale="77500" lnSpcReduction="20000"/>
          </a:bodyPr>
          <a:lstStyle/>
          <a:p>
            <a:pPr marL="118872" indent="0">
              <a:buNone/>
            </a:pPr>
            <a:r>
              <a:rPr lang="en-US" dirty="0" smtClean="0"/>
              <a:t>Justin Lozano, M.S.		</a:t>
            </a:r>
            <a:r>
              <a:rPr lang="en-US" dirty="0"/>
              <a:t>Becca </a:t>
            </a:r>
            <a:r>
              <a:rPr lang="en-US" dirty="0" smtClean="0"/>
              <a:t>Terry, B.A.</a:t>
            </a:r>
          </a:p>
          <a:p>
            <a:pPr marL="118872" indent="0">
              <a:buNone/>
            </a:pPr>
            <a:r>
              <a:rPr lang="en-US" dirty="0" smtClean="0"/>
              <a:t>Access Advisor			Exams Coordinator</a:t>
            </a:r>
          </a:p>
          <a:p>
            <a:pPr marL="118872" indent="0">
              <a:buNone/>
            </a:pPr>
            <a:r>
              <a:rPr lang="en-US" dirty="0" smtClean="0">
                <a:hlinkClick r:id="rId2"/>
              </a:rPr>
              <a:t>lozanoj@missouri.edu</a:t>
            </a:r>
            <a:r>
              <a:rPr lang="en-US" dirty="0" smtClean="0"/>
              <a:t>		</a:t>
            </a:r>
            <a:r>
              <a:rPr lang="en-US" dirty="0" smtClean="0">
                <a:hlinkClick r:id="rId3"/>
              </a:rPr>
              <a:t>terryrs@missouri.edu</a:t>
            </a:r>
            <a:endParaRPr lang="en-US" dirty="0" smtClean="0"/>
          </a:p>
          <a:p>
            <a:pPr marL="118872" indent="0">
              <a:buNone/>
            </a:pPr>
            <a:endParaRPr lang="en-US" dirty="0"/>
          </a:p>
          <a:p>
            <a:pPr marL="118872" indent="0">
              <a:buNone/>
            </a:pPr>
            <a:endParaRPr lang="en-US" dirty="0" smtClean="0"/>
          </a:p>
          <a:p>
            <a:pPr marL="118872" indent="0" algn="ctr">
              <a:buNone/>
            </a:pPr>
            <a:r>
              <a:rPr lang="en-US" b="1" dirty="0" smtClean="0"/>
              <a:t>University of </a:t>
            </a:r>
            <a:r>
              <a:rPr lang="en-US" b="1" dirty="0"/>
              <a:t>Missouri</a:t>
            </a:r>
            <a:br>
              <a:rPr lang="en-US" b="1" dirty="0"/>
            </a:br>
            <a:r>
              <a:rPr lang="en-US" b="1" dirty="0" smtClean="0"/>
              <a:t>Office </a:t>
            </a:r>
            <a:r>
              <a:rPr lang="en-US" b="1" dirty="0"/>
              <a:t>of Disability Services </a:t>
            </a:r>
            <a:endParaRPr lang="en-US" b="1" dirty="0" smtClean="0">
              <a:hlinkClick r:id="rId4"/>
            </a:endParaRPr>
          </a:p>
          <a:p>
            <a:pPr marL="118872" indent="0" algn="ctr">
              <a:buNone/>
            </a:pPr>
            <a:r>
              <a:rPr lang="en-US" dirty="0" smtClean="0"/>
              <a:t>S5 Memorial Union </a:t>
            </a:r>
            <a:br>
              <a:rPr lang="en-US" dirty="0" smtClean="0"/>
            </a:br>
            <a:r>
              <a:rPr lang="en-US" dirty="0" smtClean="0"/>
              <a:t>Columbia, MO 65211</a:t>
            </a:r>
          </a:p>
          <a:p>
            <a:pPr marL="118872" indent="0" algn="ctr">
              <a:buNone/>
            </a:pPr>
            <a:r>
              <a:rPr lang="en-US" smtClean="0"/>
              <a:t>573-882-4696</a:t>
            </a:r>
            <a:br>
              <a:rPr lang="en-US" smtClean="0"/>
            </a:br>
            <a:r>
              <a:rPr lang="en-US" smtClean="0"/>
              <a:t>VP: 573-234-6662</a:t>
            </a:r>
            <a:endParaRPr lang="en-US" dirty="0" smtClean="0"/>
          </a:p>
          <a:p>
            <a:pPr marL="118872" indent="0" algn="ctr">
              <a:buNone/>
            </a:pPr>
            <a:endParaRPr lang="en-US" dirty="0"/>
          </a:p>
          <a:p>
            <a:pPr marL="118872" indent="0" algn="ctr">
              <a:buNone/>
            </a:pPr>
            <a:r>
              <a:rPr lang="en-US" dirty="0" smtClean="0"/>
              <a:t>Website: disabilityservices.missouri.edu </a:t>
            </a:r>
            <a:br>
              <a:rPr lang="en-US" dirty="0" smtClean="0"/>
            </a:br>
            <a:r>
              <a:rPr lang="en-US" dirty="0" smtClean="0"/>
              <a:t>Email: </a:t>
            </a:r>
            <a:r>
              <a:rPr lang="en-US" dirty="0" smtClean="0">
                <a:hlinkClick r:id="rId4"/>
              </a:rPr>
              <a:t>disabilityservices@missouri.edu</a:t>
            </a:r>
            <a:endParaRPr lang="en-US" dirty="0"/>
          </a:p>
          <a:p>
            <a:pPr marL="118872" indent="0" algn="ctr">
              <a:buNone/>
            </a:pPr>
            <a:endParaRPr lang="en-US" dirty="0" smtClean="0"/>
          </a:p>
          <a:p>
            <a:pPr marL="118872" indent="0">
              <a:buNone/>
            </a:pPr>
            <a:endParaRPr lang="en-US" dirty="0"/>
          </a:p>
        </p:txBody>
      </p:sp>
    </p:spTree>
    <p:extLst>
      <p:ext uri="{BB962C8B-B14F-4D97-AF65-F5344CB8AC3E}">
        <p14:creationId xmlns:p14="http://schemas.microsoft.com/office/powerpoint/2010/main" val="3292488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 Example</a:t>
            </a:r>
            <a:endParaRPr lang="en-US" dirty="0"/>
          </a:p>
        </p:txBody>
      </p:sp>
      <p:sp>
        <p:nvSpPr>
          <p:cNvPr id="3" name="Content Placeholder 2"/>
          <p:cNvSpPr>
            <a:spLocks noGrp="1"/>
          </p:cNvSpPr>
          <p:nvPr>
            <p:ph idx="1"/>
          </p:nvPr>
        </p:nvSpPr>
        <p:spPr/>
        <p:txBody>
          <a:bodyPr>
            <a:normAutofit/>
          </a:bodyPr>
          <a:lstStyle/>
          <a:p>
            <a:r>
              <a:rPr lang="en-US" sz="4700" dirty="0" smtClean="0"/>
              <a:t>Student: Undergraduate</a:t>
            </a:r>
          </a:p>
          <a:p>
            <a:pPr marL="914400" lvl="1" indent="-225425"/>
            <a:r>
              <a:rPr lang="en-US" sz="3900" dirty="0" smtClean="0"/>
              <a:t>Demographics:</a:t>
            </a:r>
          </a:p>
          <a:p>
            <a:pPr marL="1377950" lvl="2" indent="-227013"/>
            <a:r>
              <a:rPr lang="en-US" sz="3200" dirty="0"/>
              <a:t>Age Group: 20-25</a:t>
            </a:r>
          </a:p>
          <a:p>
            <a:pPr marL="1377950" lvl="2" indent="-227013"/>
            <a:r>
              <a:rPr lang="en-US" sz="3200" dirty="0"/>
              <a:t>Years Online: 10 years</a:t>
            </a:r>
          </a:p>
          <a:p>
            <a:pPr marL="1377950" lvl="2" indent="-227013"/>
            <a:r>
              <a:rPr lang="en-US" sz="3200" dirty="0"/>
              <a:t>Disability Status: Language </a:t>
            </a:r>
          </a:p>
          <a:p>
            <a:pPr marL="1377950" lvl="2" indent="-227013"/>
            <a:r>
              <a:rPr lang="en-US" sz="3200" dirty="0"/>
              <a:t>Skills/partial Aphasia</a:t>
            </a:r>
          </a:p>
          <a:p>
            <a:pPr lvl="1"/>
            <a:endParaRPr lang="en-US" sz="4300" dirty="0" smtClean="0"/>
          </a:p>
        </p:txBody>
      </p:sp>
    </p:spTree>
    <p:extLst>
      <p:ext uri="{BB962C8B-B14F-4D97-AF65-F5344CB8AC3E}">
        <p14:creationId xmlns:p14="http://schemas.microsoft.com/office/powerpoint/2010/main" val="339554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 Example</a:t>
            </a:r>
          </a:p>
        </p:txBody>
      </p:sp>
      <p:sp>
        <p:nvSpPr>
          <p:cNvPr id="3" name="Content Placeholder 2"/>
          <p:cNvSpPr>
            <a:spLocks noGrp="1"/>
          </p:cNvSpPr>
          <p:nvPr>
            <p:ph idx="1"/>
          </p:nvPr>
        </p:nvSpPr>
        <p:spPr/>
        <p:txBody>
          <a:bodyPr>
            <a:normAutofit fontScale="62500" lnSpcReduction="20000"/>
          </a:bodyPr>
          <a:lstStyle/>
          <a:p>
            <a:pPr marL="465138" indent="-227013"/>
            <a:r>
              <a:rPr lang="en-US" sz="4600" dirty="0" smtClean="0">
                <a:cs typeface="Vrinda" pitchFamily="34" charset="0"/>
              </a:rPr>
              <a:t>Personal </a:t>
            </a:r>
            <a:r>
              <a:rPr lang="en-US" sz="4600" dirty="0">
                <a:cs typeface="Vrinda" pitchFamily="34" charset="0"/>
              </a:rPr>
              <a:t>Background</a:t>
            </a:r>
          </a:p>
          <a:p>
            <a:pPr marL="911225" lvl="1" indent="-273050"/>
            <a:r>
              <a:rPr lang="en-US" sz="3600" dirty="0">
                <a:cs typeface="Vrinda" pitchFamily="34" charset="0"/>
              </a:rPr>
              <a:t>W</a:t>
            </a:r>
            <a:r>
              <a:rPr lang="en-US" sz="3600" dirty="0" smtClean="0">
                <a:cs typeface="Vrinda" pitchFamily="34" charset="0"/>
              </a:rPr>
              <a:t>as </a:t>
            </a:r>
            <a:r>
              <a:rPr lang="en-US" sz="3600" dirty="0">
                <a:cs typeface="Vrinda" pitchFamily="34" charset="0"/>
              </a:rPr>
              <a:t>in a car </a:t>
            </a:r>
            <a:r>
              <a:rPr lang="en-US" sz="3600" dirty="0" smtClean="0">
                <a:cs typeface="Vrinda" pitchFamily="34" charset="0"/>
              </a:rPr>
              <a:t>accident</a:t>
            </a:r>
          </a:p>
          <a:p>
            <a:pPr marL="911225" lvl="1" indent="-273050"/>
            <a:endParaRPr lang="en-US" sz="3600" dirty="0" smtClean="0">
              <a:cs typeface="Vrinda" pitchFamily="34" charset="0"/>
            </a:endParaRPr>
          </a:p>
          <a:p>
            <a:pPr marL="911225" lvl="1" indent="-273050"/>
            <a:r>
              <a:rPr lang="en-US" sz="3600" dirty="0" smtClean="0">
                <a:cs typeface="Vrinda" pitchFamily="34" charset="0"/>
              </a:rPr>
              <a:t>Left with </a:t>
            </a:r>
            <a:r>
              <a:rPr lang="en-US" sz="3600" dirty="0">
                <a:cs typeface="Vrinda" pitchFamily="34" charset="0"/>
              </a:rPr>
              <a:t>difficulties understanding and communicating </a:t>
            </a:r>
            <a:r>
              <a:rPr lang="en-US" sz="3600" dirty="0" smtClean="0">
                <a:cs typeface="Vrinda" pitchFamily="34" charset="0"/>
              </a:rPr>
              <a:t>language</a:t>
            </a:r>
          </a:p>
          <a:p>
            <a:pPr marL="911225" lvl="1" indent="-273050"/>
            <a:endParaRPr lang="en-US" sz="3600" dirty="0" smtClean="0">
              <a:cs typeface="Vrinda" pitchFamily="34" charset="0"/>
            </a:endParaRPr>
          </a:p>
          <a:p>
            <a:pPr marL="911225" lvl="1" indent="-273050"/>
            <a:r>
              <a:rPr lang="en-US" sz="3600" dirty="0" smtClean="0">
                <a:cs typeface="Vrinda" pitchFamily="34" charset="0"/>
              </a:rPr>
              <a:t>Has </a:t>
            </a:r>
            <a:r>
              <a:rPr lang="en-US" sz="3600" dirty="0">
                <a:cs typeface="Vrinda" pitchFamily="34" charset="0"/>
              </a:rPr>
              <a:t>difficulty remembering words but </a:t>
            </a:r>
            <a:r>
              <a:rPr lang="en-US" sz="3600" dirty="0" smtClean="0">
                <a:cs typeface="Vrinda" pitchFamily="34" charset="0"/>
              </a:rPr>
              <a:t>is </a:t>
            </a:r>
            <a:r>
              <a:rPr lang="en-US" sz="3600" dirty="0">
                <a:cs typeface="Vrinda" pitchFamily="34" charset="0"/>
              </a:rPr>
              <a:t>able to </a:t>
            </a:r>
            <a:r>
              <a:rPr lang="en-US" sz="3600" dirty="0" smtClean="0">
                <a:cs typeface="Vrinda" pitchFamily="34" charset="0"/>
              </a:rPr>
              <a:t>communicate</a:t>
            </a:r>
          </a:p>
          <a:p>
            <a:pPr marL="911225" lvl="1" indent="-273050"/>
            <a:endParaRPr lang="en-US" sz="3600" dirty="0" smtClean="0">
              <a:cs typeface="Vrinda" pitchFamily="34" charset="0"/>
            </a:endParaRPr>
          </a:p>
          <a:p>
            <a:pPr marL="911225" lvl="1" indent="-273050"/>
            <a:r>
              <a:rPr lang="en-US" sz="3600" dirty="0">
                <a:cs typeface="Vrinda" pitchFamily="34" charset="0"/>
              </a:rPr>
              <a:t>O</a:t>
            </a:r>
            <a:r>
              <a:rPr lang="en-US" sz="3600" dirty="0" smtClean="0">
                <a:cs typeface="Vrinda" pitchFamily="34" charset="0"/>
              </a:rPr>
              <a:t>ften </a:t>
            </a:r>
            <a:r>
              <a:rPr lang="en-US" sz="3600" dirty="0">
                <a:cs typeface="Vrinda" pitchFamily="34" charset="0"/>
              </a:rPr>
              <a:t>gets frustrated when words get mixed around or </a:t>
            </a:r>
            <a:r>
              <a:rPr lang="en-US" sz="3600" dirty="0" smtClean="0">
                <a:cs typeface="Vrinda" pitchFamily="34" charset="0"/>
              </a:rPr>
              <a:t>does </a:t>
            </a:r>
            <a:r>
              <a:rPr lang="en-US" sz="3600" dirty="0">
                <a:cs typeface="Vrinda" pitchFamily="34" charset="0"/>
              </a:rPr>
              <a:t>not pronounce them </a:t>
            </a:r>
            <a:r>
              <a:rPr lang="en-US" sz="3600" dirty="0" smtClean="0">
                <a:cs typeface="Vrinda" pitchFamily="34" charset="0"/>
              </a:rPr>
              <a:t>correctly</a:t>
            </a:r>
          </a:p>
          <a:p>
            <a:pPr marL="911225" lvl="1" indent="-273050"/>
            <a:endParaRPr lang="en-US" sz="3600" dirty="0" smtClean="0">
              <a:cs typeface="Vrinda" pitchFamily="34" charset="0"/>
            </a:endParaRPr>
          </a:p>
          <a:p>
            <a:pPr marL="911225" lvl="1" indent="-273050"/>
            <a:r>
              <a:rPr lang="en-US" sz="3600" dirty="0">
                <a:cs typeface="Vrinda" pitchFamily="34" charset="0"/>
              </a:rPr>
              <a:t>S</a:t>
            </a:r>
            <a:r>
              <a:rPr lang="en-US" sz="3600" dirty="0" smtClean="0">
                <a:cs typeface="Vrinda" pitchFamily="34" charset="0"/>
              </a:rPr>
              <a:t>till </a:t>
            </a:r>
            <a:r>
              <a:rPr lang="en-US" sz="3600" dirty="0">
                <a:cs typeface="Vrinda" pitchFamily="34" charset="0"/>
              </a:rPr>
              <a:t>learning how </a:t>
            </a:r>
            <a:r>
              <a:rPr lang="en-US" sz="3600">
                <a:cs typeface="Vrinda" pitchFamily="34" charset="0"/>
              </a:rPr>
              <a:t>to </a:t>
            </a:r>
            <a:r>
              <a:rPr lang="en-US" sz="3600" smtClean="0">
                <a:cs typeface="Vrinda" pitchFamily="34" charset="0"/>
              </a:rPr>
              <a:t>cope </a:t>
            </a:r>
            <a:r>
              <a:rPr lang="en-US" sz="3600" dirty="0">
                <a:cs typeface="Vrinda" pitchFamily="34" charset="0"/>
              </a:rPr>
              <a:t>with </a:t>
            </a:r>
            <a:r>
              <a:rPr lang="en-US" sz="3600" dirty="0" smtClean="0">
                <a:cs typeface="Vrinda" pitchFamily="34" charset="0"/>
              </a:rPr>
              <a:t>new adversities</a:t>
            </a:r>
            <a:endParaRPr lang="en-US" sz="3600" dirty="0">
              <a:cs typeface="Vrinda" pitchFamily="34" charset="0"/>
            </a:endParaRPr>
          </a:p>
        </p:txBody>
      </p:sp>
    </p:spTree>
    <p:extLst>
      <p:ext uri="{BB962C8B-B14F-4D97-AF65-F5344CB8AC3E}">
        <p14:creationId xmlns:p14="http://schemas.microsoft.com/office/powerpoint/2010/main" val="8528381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 Example</a:t>
            </a:r>
          </a:p>
        </p:txBody>
      </p:sp>
      <p:sp>
        <p:nvSpPr>
          <p:cNvPr id="3" name="Content Placeholder 2"/>
          <p:cNvSpPr>
            <a:spLocks noGrp="1"/>
          </p:cNvSpPr>
          <p:nvPr>
            <p:ph idx="1"/>
          </p:nvPr>
        </p:nvSpPr>
        <p:spPr/>
        <p:txBody>
          <a:bodyPr>
            <a:normAutofit/>
          </a:bodyPr>
          <a:lstStyle/>
          <a:p>
            <a:pPr marL="463550" indent="-225425"/>
            <a:r>
              <a:rPr lang="en-US" sz="4300" dirty="0" smtClean="0"/>
              <a:t>Needs/Issues:</a:t>
            </a:r>
          </a:p>
          <a:p>
            <a:pPr marL="909638" lvl="1" indent="-273050"/>
            <a:r>
              <a:rPr lang="en-US" sz="3600" dirty="0"/>
              <a:t>A</a:t>
            </a:r>
            <a:r>
              <a:rPr lang="en-US" sz="3600" dirty="0" smtClean="0"/>
              <a:t>bility </a:t>
            </a:r>
            <a:r>
              <a:rPr lang="en-US" sz="3600" dirty="0"/>
              <a:t>to get phone help</a:t>
            </a:r>
          </a:p>
          <a:p>
            <a:pPr marL="909638" lvl="1" indent="-273050"/>
            <a:r>
              <a:rPr lang="en-US" sz="3600" dirty="0"/>
              <a:t>I</a:t>
            </a:r>
            <a:r>
              <a:rPr lang="en-US" sz="3600" dirty="0" smtClean="0"/>
              <a:t>nformation </a:t>
            </a:r>
            <a:r>
              <a:rPr lang="en-US" sz="3600" dirty="0"/>
              <a:t>overload is a concern</a:t>
            </a:r>
          </a:p>
          <a:p>
            <a:pPr marL="909638" lvl="1" indent="-273050"/>
            <a:r>
              <a:rPr lang="en-US" sz="3600" dirty="0"/>
              <a:t>D</a:t>
            </a:r>
            <a:r>
              <a:rPr lang="en-US" sz="3600" dirty="0" smtClean="0"/>
              <a:t>etermined </a:t>
            </a:r>
            <a:r>
              <a:rPr lang="en-US" sz="3600" dirty="0"/>
              <a:t>to cope and is always looking for “additional help” or “tutorials” so </a:t>
            </a:r>
            <a:r>
              <a:rPr lang="en-US" sz="3600" dirty="0" smtClean="0"/>
              <a:t>can </a:t>
            </a:r>
            <a:r>
              <a:rPr lang="en-US" sz="3600" dirty="0"/>
              <a:t>do </a:t>
            </a:r>
            <a:r>
              <a:rPr lang="en-US" sz="3600" dirty="0" smtClean="0"/>
              <a:t>on their own</a:t>
            </a:r>
            <a:endParaRPr lang="en-US" sz="3600" dirty="0"/>
          </a:p>
        </p:txBody>
      </p:sp>
    </p:spTree>
    <p:extLst>
      <p:ext uri="{BB962C8B-B14F-4D97-AF65-F5344CB8AC3E}">
        <p14:creationId xmlns:p14="http://schemas.microsoft.com/office/powerpoint/2010/main" val="27138606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264</TotalTime>
  <Words>931</Words>
  <Application>Microsoft Office PowerPoint</Application>
  <PresentationFormat>On-screen Show (4:3)</PresentationFormat>
  <Paragraphs>248</Paragraphs>
  <Slides>66</Slides>
  <Notes>13</Notes>
  <HiddenSlides>0</HiddenSlides>
  <MMClips>1</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Module</vt:lpstr>
      <vt:lpstr>Removing Barriers: The Evolution of a Web-based Application for Accommodated Exam Requests</vt:lpstr>
      <vt:lpstr>2010 - 2011</vt:lpstr>
      <vt:lpstr>PowerPoint Presentation</vt:lpstr>
      <vt:lpstr>2010 - 2011</vt:lpstr>
      <vt:lpstr>2010 - 2011</vt:lpstr>
      <vt:lpstr>Research Galore</vt:lpstr>
      <vt:lpstr>Persona Example</vt:lpstr>
      <vt:lpstr>Persona Example</vt:lpstr>
      <vt:lpstr>Persona Example</vt:lpstr>
      <vt:lpstr>Fall 2011</vt:lpstr>
      <vt:lpstr>Spring 2012</vt:lpstr>
      <vt:lpstr>Key Issues</vt:lpstr>
      <vt:lpstr>Fall 2012</vt:lpstr>
      <vt:lpstr>PowerPoint Presentation</vt:lpstr>
      <vt:lpstr>A Revelation</vt:lpstr>
      <vt:lpstr>PowerPoint Presentation</vt:lpstr>
      <vt:lpstr>Student Log 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Instructor Log 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ODS Staff Log In</vt:lpstr>
      <vt:lpstr>PowerPoint Presentation</vt:lpstr>
      <vt:lpstr>PowerPoint Presentation</vt:lpstr>
      <vt:lpstr>PowerPoint Presentation</vt:lpstr>
      <vt:lpstr>PowerPoint Presentation</vt:lpstr>
      <vt:lpstr>PowerPoint Presentation</vt:lpstr>
      <vt:lpstr>PowerPoint Presentation</vt:lpstr>
      <vt:lpstr>A Blessing</vt:lpstr>
      <vt:lpstr>A Blessing</vt:lpstr>
      <vt:lpstr>PowerPoint Presentation</vt:lpstr>
      <vt:lpstr>Version 4 – Launch Summer 2014</vt:lpstr>
      <vt:lpstr>Version 4</vt:lpstr>
      <vt:lpstr>Version 4</vt:lpstr>
      <vt:lpstr>Version 4 Process</vt:lpstr>
      <vt:lpstr>Version 4 Process</vt:lpstr>
      <vt:lpstr>Version 4 Process</vt:lpstr>
      <vt:lpstr>Version 4 Process</vt:lpstr>
      <vt:lpstr>Version 4 Process</vt:lpstr>
      <vt:lpstr>Version 4 Process</vt:lpstr>
      <vt:lpstr>Version 4 Process</vt:lpstr>
      <vt:lpstr>Version 4 Process</vt:lpstr>
      <vt:lpstr>Questions &amp; Information</vt:lpstr>
    </vt:vector>
  </TitlesOfParts>
  <Company>Division of IT - University of Missouri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Removing Barriers: The Evolution of a Web-based Application for Accommodated Exam Requests</dc:title>
  <dc:creator>lozanoj</dc:creator>
  <cp:lastModifiedBy>lozanoj</cp:lastModifiedBy>
  <cp:revision>25</cp:revision>
  <dcterms:created xsi:type="dcterms:W3CDTF">2013-10-10T22:57:15Z</dcterms:created>
  <dcterms:modified xsi:type="dcterms:W3CDTF">2013-10-14T15:09:22Z</dcterms:modified>
</cp:coreProperties>
</file>