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74" r:id="rId1"/>
  </p:sldMasterIdLst>
  <p:notesMasterIdLst>
    <p:notesMasterId r:id="rId24"/>
  </p:notesMasterIdLst>
  <p:sldIdLst>
    <p:sldId id="466" r:id="rId2"/>
    <p:sldId id="477" r:id="rId3"/>
    <p:sldId id="479" r:id="rId4"/>
    <p:sldId id="484" r:id="rId5"/>
    <p:sldId id="483" r:id="rId6"/>
    <p:sldId id="482" r:id="rId7"/>
    <p:sldId id="481" r:id="rId8"/>
    <p:sldId id="491" r:id="rId9"/>
    <p:sldId id="475" r:id="rId10"/>
    <p:sldId id="476" r:id="rId11"/>
    <p:sldId id="478" r:id="rId12"/>
    <p:sldId id="474" r:id="rId13"/>
    <p:sldId id="492" r:id="rId14"/>
    <p:sldId id="487" r:id="rId15"/>
    <p:sldId id="488" r:id="rId16"/>
    <p:sldId id="494" r:id="rId17"/>
    <p:sldId id="485" r:id="rId18"/>
    <p:sldId id="493" r:id="rId19"/>
    <p:sldId id="489" r:id="rId20"/>
    <p:sldId id="470" r:id="rId21"/>
    <p:sldId id="461" r:id="rId22"/>
    <p:sldId id="490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DC0"/>
    <a:srgbClr val="FFFFEB"/>
    <a:srgbClr val="FFFDB9"/>
    <a:srgbClr val="FFFD97"/>
    <a:srgbClr val="FFFEDD"/>
    <a:srgbClr val="FFFEC6"/>
    <a:srgbClr val="3184BD"/>
    <a:srgbClr val="15729B"/>
    <a:srgbClr val="3E72B0"/>
    <a:srgbClr val="FEF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0" autoAdjust="0"/>
    <p:restoredTop sz="82158" autoAdjust="0"/>
  </p:normalViewPr>
  <p:slideViewPr>
    <p:cSldViewPr snapToGrid="0" snapToObjects="1">
      <p:cViewPr varScale="1">
        <p:scale>
          <a:sx n="75" d="100"/>
          <a:sy n="75" d="100"/>
        </p:scale>
        <p:origin x="-19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50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176A66-4E14-4F18-AF64-7E0F15694084}" type="datetimeFigureOut">
              <a:rPr lang="en-US"/>
              <a:pPr>
                <a:defRPr/>
              </a:pPr>
              <a:t>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BAA19E-9AAF-4430-BC3E-33C8A5F9D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1" y="0"/>
            <a:ext cx="9143999" cy="6857999"/>
          </a:xfrm>
          <a:prstGeom prst="rect">
            <a:avLst/>
          </a:prstGeom>
          <a:gradFill flip="none" rotWithShape="1">
            <a:gsLst>
              <a:gs pos="7000">
                <a:schemeClr val="accent1">
                  <a:lumMod val="40000"/>
                  <a:lumOff val="60000"/>
                  <a:alpha val="15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96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16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AA19E-9AAF-4430-BC3E-33C8A5F9DE2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8" tIns="46580" rIns="93158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-for-pp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463" y="6292850"/>
            <a:ext cx="2679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23201" y="5110619"/>
            <a:ext cx="3779716" cy="147789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itter-bkg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r="28887"/>
          <a:stretch/>
        </p:blipFill>
        <p:spPr>
          <a:xfrm>
            <a:off x="-571499" y="0"/>
            <a:ext cx="9715499" cy="6858000"/>
          </a:xfrm>
          <a:prstGeom prst="rect">
            <a:avLst/>
          </a:prstGeom>
        </p:spPr>
      </p:pic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601663"/>
            <a:ext cx="82296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Rectangle 12"/>
          <p:cNvSpPr/>
          <p:nvPr userDrawn="1"/>
        </p:nvSpPr>
        <p:spPr>
          <a:xfrm>
            <a:off x="0" y="0"/>
            <a:ext cx="9143999" cy="6857999"/>
          </a:xfrm>
          <a:prstGeom prst="rect">
            <a:avLst/>
          </a:prstGeom>
          <a:gradFill flip="none" rotWithShape="1">
            <a:gsLst>
              <a:gs pos="7000">
                <a:schemeClr val="accent1">
                  <a:lumMod val="40000"/>
                  <a:lumOff val="60000"/>
                  <a:alpha val="15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96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	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6000"/>
        <a:buFont typeface="Wingdings" pitchFamily="2" charset="2"/>
        <a:buChar char="Ø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7388" indent="-273050" algn="l" rtl="0" eaLnBrk="0" fontAlgn="base" hangingPunct="0">
        <a:spcBef>
          <a:spcPts val="500"/>
        </a:spcBef>
        <a:spcAft>
          <a:spcPct val="0"/>
        </a:spcAft>
        <a:buClr>
          <a:schemeClr val="tx2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025525" indent="-228600" algn="l" rtl="0" eaLnBrk="0" fontAlgn="base" hangingPunct="0">
        <a:spcBef>
          <a:spcPts val="500"/>
        </a:spcBef>
        <a:spcAft>
          <a:spcPct val="0"/>
        </a:spcAft>
        <a:buClr>
          <a:srgbClr val="7F7F7F"/>
        </a:buClr>
        <a:buSzPct val="76000"/>
        <a:buFont typeface="Wingdings 3" pitchFamily="18" charset="2"/>
        <a:buChar char="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6363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663700" indent="-2286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14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gif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playmedia.com/how-it-works/overview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ole@3playmedia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Subtitle 2"/>
          <p:cNvSpPr>
            <a:spLocks noGrp="1"/>
          </p:cNvSpPr>
          <p:nvPr>
            <p:ph type="subTitle" idx="4294967295"/>
          </p:nvPr>
        </p:nvSpPr>
        <p:spPr>
          <a:xfrm>
            <a:off x="0" y="647700"/>
            <a:ext cx="9144000" cy="413211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4000" b="1" i="1" dirty="0"/>
              <a:t>Making Lecture Capture </a:t>
            </a:r>
            <a:r>
              <a:rPr lang="en-US" sz="4000" b="1" i="1" dirty="0" smtClean="0"/>
              <a:t>Accessible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4000" b="1" i="1" dirty="0" smtClean="0"/>
              <a:t>and</a:t>
            </a:r>
            <a:r>
              <a:rPr lang="en-US" sz="4000" b="1" dirty="0" smtClean="0"/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4000" b="1" i="1" dirty="0" smtClean="0"/>
              <a:t>Captioning </a:t>
            </a:r>
            <a:r>
              <a:rPr lang="en-US" sz="4000" b="1" i="1" dirty="0"/>
              <a:t>Technology for </a:t>
            </a:r>
            <a:r>
              <a:rPr lang="en-US" sz="4000" b="1" i="1" dirty="0" smtClean="0"/>
              <a:t>Interactive &amp; Searchable </a:t>
            </a:r>
            <a:r>
              <a:rPr lang="en-US" sz="4000" b="1" i="1" dirty="0"/>
              <a:t>Access</a:t>
            </a:r>
            <a:endParaRPr lang="en-US" sz="3200" b="1" dirty="0" smtClean="0">
              <a:latin typeface="+mj-lt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800" b="1" dirty="0" smtClean="0">
              <a:latin typeface="+mj-lt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+mj-lt"/>
              </a:rPr>
              <a:t>ATIA 2013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+mj-lt"/>
              </a:rPr>
              <a:t>January </a:t>
            </a:r>
            <a:r>
              <a:rPr lang="en-US" sz="3600" dirty="0" smtClean="0">
                <a:latin typeface="+mj-lt"/>
              </a:rPr>
              <a:t>30, 2013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Tole\3Play\Marketing\Conferences\Mediasite Unleash 2012\3playmedia_logo_dark_v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5300354"/>
            <a:ext cx="3567886" cy="1435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44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5075" y="1247775"/>
            <a:ext cx="5280926" cy="4594225"/>
          </a:xfrm>
          <a:prstGeom prst="roundRect">
            <a:avLst>
              <a:gd name="adj" fmla="val 0"/>
            </a:avLst>
          </a:prstGeom>
          <a:solidFill>
            <a:srgbClr val="FFFEC6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143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2575" indent="-282575">
              <a:spcBef>
                <a:spcPts val="18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Accessibility Laws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t="4057" b="22908"/>
          <a:stretch>
            <a:fillRect/>
          </a:stretch>
        </p:blipFill>
        <p:spPr bwMode="auto">
          <a:xfrm>
            <a:off x="6665227" y="1247775"/>
            <a:ext cx="1952625" cy="235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ounded Rectangle 16"/>
          <p:cNvSpPr/>
          <p:nvPr/>
        </p:nvSpPr>
        <p:spPr>
          <a:xfrm>
            <a:off x="1379538" y="4452938"/>
            <a:ext cx="4449762" cy="166846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</a:rPr>
              <a:t>21</a:t>
            </a:r>
            <a:r>
              <a:rPr lang="en-US" b="1" baseline="300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</a:rPr>
              <a:t>st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</a:rPr>
              <a:t> Century Communications &amp; Video Accessibility Act (CVAA)</a:t>
            </a:r>
          </a:p>
          <a:p>
            <a:pPr>
              <a:spcAft>
                <a:spcPts val="600"/>
              </a:spcAft>
              <a:defRPr/>
            </a:pPr>
            <a:r>
              <a:rPr lang="ja-JP" altLang="en-US" sz="15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“</a:t>
            </a:r>
            <a:r>
              <a:rPr lang="en-US" altLang="ja-JP" sz="15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Closed captioning on video programming delivered using internet protocol….</a:t>
            </a:r>
            <a:r>
              <a:rPr lang="ja-JP" altLang="en-US" sz="15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”</a:t>
            </a:r>
            <a:endParaRPr lang="en-US" altLang="ja-JP" sz="1500" b="1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379538" y="2782888"/>
            <a:ext cx="4449762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Section 504</a:t>
            </a:r>
          </a:p>
          <a:p>
            <a:r>
              <a:rPr lang="ja-JP" altLang="en-US" sz="1500"/>
              <a:t>“</a:t>
            </a:r>
            <a:r>
              <a:rPr lang="en-US" altLang="ja-JP" sz="1500"/>
              <a:t>No individual, solely by reason of her or his disability…be denied the benefits of any program, service, or activity…</a:t>
            </a:r>
            <a:r>
              <a:rPr lang="ja-JP" altLang="en-US" sz="1500"/>
              <a:t>”</a:t>
            </a:r>
            <a:endParaRPr lang="en-US" sz="1500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379538" y="1439863"/>
            <a:ext cx="4449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Section 508</a:t>
            </a:r>
          </a:p>
          <a:p>
            <a:r>
              <a:rPr lang="ja-JP" altLang="en-US" sz="1500"/>
              <a:t>“</a:t>
            </a:r>
            <a:r>
              <a:rPr lang="en-US" altLang="ja-JP" sz="1500" dirty="0"/>
              <a:t>All training and informational video and multimedia productions must contain captions …</a:t>
            </a:r>
            <a:r>
              <a:rPr lang="ja-JP" altLang="en-US" sz="1500"/>
              <a:t>”</a:t>
            </a:r>
            <a:endParaRPr lang="en-US" sz="1500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5227" y="3781425"/>
            <a:ext cx="1914525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5075" y="1247775"/>
            <a:ext cx="5280926" cy="4594225"/>
          </a:xfrm>
          <a:prstGeom prst="roundRect">
            <a:avLst>
              <a:gd name="adj" fmla="val 0"/>
            </a:avLst>
          </a:prstGeom>
          <a:solidFill>
            <a:srgbClr val="FFFEC6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143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2575" indent="-282575">
              <a:spcBef>
                <a:spcPts val="18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Accessibility Laws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t="4057" b="22908"/>
          <a:stretch>
            <a:fillRect/>
          </a:stretch>
        </p:blipFill>
        <p:spPr bwMode="auto">
          <a:xfrm>
            <a:off x="6665227" y="1247775"/>
            <a:ext cx="1952625" cy="235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5227" y="3781425"/>
            <a:ext cx="1914525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93799" y="1693863"/>
            <a:ext cx="4444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CVAA </a:t>
            </a:r>
            <a:r>
              <a:rPr lang="en-US" sz="2400" b="1" dirty="0" smtClean="0">
                <a:solidFill>
                  <a:srgbClr val="002060"/>
                </a:solidFill>
              </a:rPr>
              <a:t>Phase-In Timeline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93799" y="2257930"/>
            <a:ext cx="4902201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/>
              <a:t>Sept 30, 2012</a:t>
            </a:r>
            <a:r>
              <a:rPr lang="en-US" dirty="0" smtClean="0"/>
              <a:t>: </a:t>
            </a:r>
            <a:r>
              <a:rPr lang="en-US" dirty="0"/>
              <a:t>All prerecorded programming that is not edited for </a:t>
            </a:r>
            <a:r>
              <a:rPr lang="en-US" dirty="0" smtClean="0"/>
              <a:t>Internet distribution 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Mar 30, 2013</a:t>
            </a:r>
            <a:r>
              <a:rPr lang="en-US" dirty="0" smtClean="0"/>
              <a:t>: </a:t>
            </a:r>
            <a:r>
              <a:rPr lang="en-US" dirty="0"/>
              <a:t>Live &amp; near-live programming originally broadcast on television.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Sep 30, 2013 </a:t>
            </a:r>
            <a:r>
              <a:rPr lang="en-US" dirty="0" smtClean="0"/>
              <a:t>: </a:t>
            </a:r>
            <a:r>
              <a:rPr lang="en-US" dirty="0"/>
              <a:t>Prerecorded programming that is edited for Internet distribution.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Mar 30, 2014</a:t>
            </a:r>
            <a:r>
              <a:rPr lang="en-US" dirty="0" smtClean="0"/>
              <a:t>: </a:t>
            </a:r>
            <a:r>
              <a:rPr lang="en-US" dirty="0"/>
              <a:t>Archival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Value Propositions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58900" y="1333500"/>
            <a:ext cx="6540500" cy="4800600"/>
          </a:xfrm>
          <a:prstGeom prst="roundRect">
            <a:avLst>
              <a:gd name="adj" fmla="val 0"/>
            </a:avLst>
          </a:prstGeom>
          <a:solidFill>
            <a:srgbClr val="FFFEC6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143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2575" indent="-282575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/>
                <a:cs typeface="Arial"/>
              </a:rPr>
              <a:t>Accessible for deaf and hard of hearing</a:t>
            </a:r>
          </a:p>
          <a:p>
            <a:pPr marL="282575" indent="-282575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/>
                <a:cs typeface="Arial"/>
              </a:rPr>
              <a:t>For ESL viewers</a:t>
            </a:r>
          </a:p>
          <a:p>
            <a:pPr marL="282575" indent="-282575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/>
                <a:cs typeface="Arial"/>
              </a:rPr>
              <a:t>Flexibility to view anywhere, such as noisy environments or offices</a:t>
            </a:r>
          </a:p>
          <a:p>
            <a:pPr marL="282575" indent="-282575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/>
                <a:cs typeface="Arial"/>
              </a:rPr>
              <a:t>Search</a:t>
            </a:r>
          </a:p>
          <a:p>
            <a:pPr marL="282575" indent="-282575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/>
                <a:cs typeface="Arial"/>
              </a:rPr>
              <a:t>Reusability</a:t>
            </a:r>
          </a:p>
          <a:p>
            <a:pPr marL="282575" indent="-282575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/>
                <a:cs typeface="Arial"/>
              </a:rPr>
              <a:t>Navigation, better UX</a:t>
            </a:r>
          </a:p>
          <a:p>
            <a:pPr marL="282575" indent="-282575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/>
                <a:cs typeface="Arial"/>
              </a:rPr>
              <a:t>SEO/discoverability</a:t>
            </a:r>
          </a:p>
          <a:p>
            <a:pPr marL="282575" indent="-282575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/>
                <a:cs typeface="Arial"/>
              </a:rPr>
              <a:t>Used as source for translation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Captioning Process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5825" y="2017712"/>
            <a:ext cx="1970088" cy="1970088"/>
            <a:chOff x="848725" y="2017712"/>
            <a:chExt cx="1970088" cy="1970088"/>
          </a:xfrm>
        </p:grpSpPr>
        <p:sp>
          <p:nvSpPr>
            <p:cNvPr id="19" name="Rectangle 18"/>
            <p:cNvSpPr/>
            <p:nvPr/>
          </p:nvSpPr>
          <p:spPr>
            <a:xfrm>
              <a:off x="848725" y="2017712"/>
              <a:ext cx="1970088" cy="197008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2050" name="Picture 2" descr="Upload_files_n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4144" y="2157412"/>
              <a:ext cx="1619250" cy="1619251"/>
            </a:xfrm>
            <a:prstGeom prst="rect">
              <a:avLst/>
            </a:prstGeom>
            <a:noFill/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25479" t="13725" r="28174" b="10233"/>
          <a:stretch>
            <a:fillRect/>
          </a:stretch>
        </p:blipFill>
        <p:spPr bwMode="auto">
          <a:xfrm>
            <a:off x="6682581" y="2030412"/>
            <a:ext cx="1970088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 descr="C:\Users\Tole\3Play\Marketing\Website 2012\how it works images\play-button.png"/>
          <p:cNvPicPr>
            <a:picLocks noChangeAspect="1" noChangeArrowheads="1"/>
          </p:cNvPicPr>
          <p:nvPr/>
        </p:nvPicPr>
        <p:blipFill>
          <a:blip r:embed="rId5" cstate="print"/>
          <a:srcRect l="42281" t="35833" r="41345" b="37083"/>
          <a:stretch>
            <a:fillRect/>
          </a:stretch>
        </p:blipFill>
        <p:spPr bwMode="auto">
          <a:xfrm>
            <a:off x="7442200" y="2770414"/>
            <a:ext cx="558800" cy="518886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3596481" y="2017712"/>
            <a:ext cx="1970088" cy="1970088"/>
            <a:chOff x="3825081" y="2017712"/>
            <a:chExt cx="1970088" cy="1970088"/>
          </a:xfrm>
        </p:grpSpPr>
        <p:sp>
          <p:nvSpPr>
            <p:cNvPr id="20" name="Rectangle 19"/>
            <p:cNvSpPr/>
            <p:nvPr/>
          </p:nvSpPr>
          <p:spPr>
            <a:xfrm>
              <a:off x="3825081" y="2017712"/>
              <a:ext cx="1970088" cy="197008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2055" name="Picture 7" descr="C:\Users\Tole\AppData\Local\Temp\arrow_dow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25899" y="2209800"/>
              <a:ext cx="1566863" cy="1566863"/>
            </a:xfrm>
            <a:prstGeom prst="rect">
              <a:avLst/>
            </a:prstGeom>
            <a:noFill/>
          </p:spPr>
        </p:pic>
      </p:grpSp>
      <p:sp>
        <p:nvSpPr>
          <p:cNvPr id="27" name="Right Arrow 26"/>
          <p:cNvSpPr>
            <a:spLocks noChangeArrowheads="1"/>
          </p:cNvSpPr>
          <p:nvPr/>
        </p:nvSpPr>
        <p:spPr bwMode="auto">
          <a:xfrm>
            <a:off x="2783681" y="2787651"/>
            <a:ext cx="594519" cy="412749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002060"/>
          </a:solidFill>
          <a:ln w="127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8" name="Right Arrow 27"/>
          <p:cNvSpPr>
            <a:spLocks noChangeArrowheads="1"/>
          </p:cNvSpPr>
          <p:nvPr/>
        </p:nvSpPr>
        <p:spPr bwMode="auto">
          <a:xfrm>
            <a:off x="5869781" y="2787651"/>
            <a:ext cx="594519" cy="412749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002060"/>
          </a:solidFill>
          <a:ln w="127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2100" y="4114800"/>
            <a:ext cx="2491581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cs typeface="Calibri" pitchFamily="34" charset="0"/>
              </a:rPr>
              <a:t>1. Upload</a:t>
            </a:r>
            <a:endParaRPr lang="en-US" sz="2800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78200" y="4114800"/>
            <a:ext cx="2491581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cs typeface="Calibri" pitchFamily="34" charset="0"/>
              </a:rPr>
              <a:t>2. Download</a:t>
            </a:r>
            <a:endParaRPr lang="en-US" sz="2800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64300" y="4114800"/>
            <a:ext cx="2491581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cs typeface="Calibri" pitchFamily="34" charset="0"/>
              </a:rPr>
              <a:t>3. Publish</a:t>
            </a:r>
            <a:endParaRPr lang="en-US" sz="2800" b="1" dirty="0">
              <a:solidFill>
                <a:schemeClr val="tx1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Step 1. Upload Media Files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3074" name="Picture 2" descr="C:\Users\Tole\3Play\Marketing\Conferences\Boston A11Y\up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20" y="1565274"/>
            <a:ext cx="7555757" cy="366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Step 2. Download Captions File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1234" r="10959"/>
          <a:stretch>
            <a:fillRect/>
          </a:stretch>
        </p:blipFill>
        <p:spPr bwMode="auto">
          <a:xfrm>
            <a:off x="1460500" y="1403350"/>
            <a:ext cx="62230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Step 3. Publish Captions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952500"/>
            <a:ext cx="81264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C:\Users\Tole\3Play\Marketing\Website 2012\how it works images\play-butt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1905000"/>
            <a:ext cx="542925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Captions Formats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2372" y="990600"/>
            <a:ext cx="5053228" cy="4800600"/>
          </a:xfrm>
          <a:prstGeom prst="roundRect">
            <a:avLst>
              <a:gd name="adj" fmla="val 0"/>
            </a:avLst>
          </a:prstGeom>
          <a:solidFill>
            <a:srgbClr val="FFFEC6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143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2575" indent="-282575">
              <a:spcBef>
                <a:spcPts val="1800"/>
              </a:spcBef>
              <a:defRPr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5535" y="1219200"/>
            <a:ext cx="4622800" cy="44767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Common Caption Formats</a:t>
            </a:r>
          </a:p>
          <a:p>
            <a:pPr>
              <a:defRPr/>
            </a:pPr>
            <a:endParaRPr lang="en-US" sz="1600" dirty="0">
              <a:latin typeface="Arial"/>
              <a:cs typeface="Arial"/>
            </a:endParaRPr>
          </a:p>
          <a:p>
            <a:pPr>
              <a:defRPr/>
            </a:pPr>
            <a:endParaRPr lang="en-US" sz="1600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1600" b="1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>
              <a:latin typeface="Arial"/>
              <a:cs typeface="Arial"/>
            </a:endParaRPr>
          </a:p>
          <a:p>
            <a:pPr marL="457200" indent="-2254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600" dirty="0">
              <a:latin typeface="Arial"/>
              <a:cs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05535" y="1874838"/>
          <a:ext cx="4510088" cy="365760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1673814"/>
                <a:gridCol w="2836274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SRT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YouTube and other web players</a:t>
                      </a: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DFXP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Flash players</a:t>
                      </a: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SCC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iPods, iTunes, DVD encoding</a:t>
                      </a: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SAMI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Windows Media </a:t>
                      </a: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QT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QuickTime</a:t>
                      </a: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STL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DVD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Studio Pro</a:t>
                      </a:r>
                      <a:endParaRPr lang="en-US" sz="1400" dirty="0" smtClean="0">
                        <a:latin typeface="Arial"/>
                        <a:cs typeface="Arial"/>
                      </a:endParaRP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CPT.XML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Captionate</a:t>
                      </a: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SBV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YouTube</a:t>
                      </a: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RT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Real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Media</a:t>
                      </a:r>
                      <a:endParaRPr lang="en-US" sz="1400" dirty="0" smtClean="0">
                        <a:latin typeface="Arial"/>
                        <a:cs typeface="Arial"/>
                      </a:endParaRP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WebVTT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Emerging HTML5</a:t>
                      </a: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Custom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XML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Custom formats</a:t>
                      </a: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Custom Text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Custom formats</a:t>
                      </a:r>
                    </a:p>
                  </a:txBody>
                  <a:tcPr marL="91446" marR="9144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375" y="1662113"/>
            <a:ext cx="3001963" cy="2900363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5401" dir="2700000" algn="tl" rotWithShape="0">
              <a:srgbClr val="000000">
                <a:alpha val="50000"/>
              </a:srgbClr>
            </a:outerShdw>
          </a:effectLst>
          <a:extLst/>
        </p:spPr>
      </p:pic>
      <p:sp>
        <p:nvSpPr>
          <p:cNvPr id="8" name="Rounded Rectangle 7"/>
          <p:cNvSpPr/>
          <p:nvPr/>
        </p:nvSpPr>
        <p:spPr>
          <a:xfrm>
            <a:off x="6594475" y="1219200"/>
            <a:ext cx="1783665" cy="44767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Arial"/>
                <a:cs typeface="Arial"/>
              </a:rPr>
              <a:t>SRT Example</a:t>
            </a:r>
            <a:endParaRPr lang="en-US" sz="16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endParaRPr lang="en-US" sz="1200" dirty="0">
              <a:latin typeface="Arial"/>
              <a:cs typeface="Arial"/>
            </a:endParaRPr>
          </a:p>
          <a:p>
            <a:pPr>
              <a:defRPr/>
            </a:pPr>
            <a:endParaRPr lang="en-US" sz="1200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1200" b="1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1200" dirty="0">
              <a:latin typeface="Arial"/>
              <a:cs typeface="Arial"/>
            </a:endParaRPr>
          </a:p>
          <a:p>
            <a:pPr marL="457200" indent="-2254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5534" y="5635625"/>
            <a:ext cx="4247465" cy="889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143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800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/>
                <a:cs typeface="Arial"/>
              </a:rPr>
              <a:t>Emerging standards for HTML5</a:t>
            </a:r>
          </a:p>
        </p:txBody>
      </p:sp>
      <p:pic>
        <p:nvPicPr>
          <p:cNvPr id="9" name="Picture 2" descr="C:\Users\Tole\3Play\Marketing\Blogs\HTML5\HTML5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040" y="5738812"/>
            <a:ext cx="722313" cy="722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Simplifying the Workflow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566257" y="1098603"/>
            <a:ext cx="8025694" cy="2568979"/>
            <a:chOff x="1833769" y="4277094"/>
            <a:chExt cx="5459413" cy="1747527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1833769" y="4414896"/>
              <a:ext cx="5459413" cy="1609725"/>
            </a:xfrm>
            <a:prstGeom prst="roundRect">
              <a:avLst>
                <a:gd name="adj" fmla="val 888"/>
              </a:avLst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63500" dist="508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sz="1400" b="1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pic>
          <p:nvPicPr>
            <p:cNvPr id="8" name="Picture 3" descr="C:\Users\Tole\3Play\BD\Apollo Group\partners\kaltur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1791" y="5051239"/>
              <a:ext cx="892319" cy="38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C:\Users\Tole\3Play\BD\Apollo Group\partners\tegrity.jpg"/>
            <p:cNvPicPr>
              <a:picLocks noChangeAspect="1" noChangeArrowheads="1"/>
            </p:cNvPicPr>
            <p:nvPr/>
          </p:nvPicPr>
          <p:blipFill>
            <a:blip r:embed="rId4" cstate="print"/>
            <a:srcRect l="9375" t="13847" r="8630" b="11153"/>
            <a:stretch>
              <a:fillRect/>
            </a:stretch>
          </p:blipFill>
          <p:spPr bwMode="auto">
            <a:xfrm>
              <a:off x="3278462" y="5518267"/>
              <a:ext cx="1117634" cy="411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C:\Users\Tole\3Play\BD\Apollo Group\partners\echo36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32291" y="4680262"/>
              <a:ext cx="826154" cy="38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C:\Users\Tole\3Play\Web Site\build images\Partners\brightcove.jpg"/>
            <p:cNvPicPr>
              <a:picLocks noChangeAspect="1" noChangeArrowheads="1"/>
            </p:cNvPicPr>
            <p:nvPr/>
          </p:nvPicPr>
          <p:blipFill>
            <a:blip r:embed="rId6" cstate="print"/>
            <a:srcRect l="6761" t="29291" r="7614" b="32765"/>
            <a:stretch>
              <a:fillRect/>
            </a:stretch>
          </p:blipFill>
          <p:spPr bwMode="auto">
            <a:xfrm>
              <a:off x="4974803" y="4616762"/>
              <a:ext cx="1439511" cy="423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C:\Users\Tole\3Play\BD\Apollo Group\partners\mediasit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93199" y="4738344"/>
              <a:ext cx="1482429" cy="30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93199" y="5151366"/>
              <a:ext cx="1233867" cy="303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20"/>
            <p:cNvSpPr txBox="1">
              <a:spLocks noChangeArrowheads="1"/>
            </p:cNvSpPr>
            <p:nvPr/>
          </p:nvSpPr>
          <p:spPr bwMode="auto">
            <a:xfrm>
              <a:off x="2193199" y="4277094"/>
              <a:ext cx="4728035" cy="2512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b="1" dirty="0"/>
                <a:t>Video </a:t>
              </a:r>
              <a:r>
                <a:rPr lang="en-US" b="1" dirty="0" smtClean="0"/>
                <a:t>Player / Platform </a:t>
              </a:r>
              <a:r>
                <a:rPr lang="en-US" b="1" dirty="0"/>
                <a:t>Integrations</a:t>
              </a:r>
            </a:p>
          </p:txBody>
        </p:sp>
        <p:pic>
          <p:nvPicPr>
            <p:cNvPr id="15" name="Picture 17" descr="limelight.jpg"/>
            <p:cNvPicPr>
              <a:picLocks noChangeAspect="1"/>
            </p:cNvPicPr>
            <p:nvPr/>
          </p:nvPicPr>
          <p:blipFill>
            <a:blip r:embed="rId9" cstate="print"/>
            <a:srcRect t="35777" b="39333"/>
            <a:stretch>
              <a:fillRect/>
            </a:stretch>
          </p:blipFill>
          <p:spPr bwMode="auto">
            <a:xfrm>
              <a:off x="5554860" y="5555815"/>
              <a:ext cx="1701361" cy="423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2" descr="wistia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45654" y="5619867"/>
              <a:ext cx="1182008" cy="209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 descr="C:\Users\Tole\3Play\Marketing\Conferences\Boston A11Y\youtube-logo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987784" y="5111867"/>
              <a:ext cx="933450" cy="381000"/>
            </a:xfrm>
            <a:prstGeom prst="rect">
              <a:avLst/>
            </a:prstGeom>
            <a:noFill/>
          </p:spPr>
        </p:pic>
        <p:pic>
          <p:nvPicPr>
            <p:cNvPr id="3076" name="Picture 4" descr="C:\Users\Tole\3Play\Marketing\Conferences\Boston A11Y\vimeo_logo_blue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35710" y="4987739"/>
              <a:ext cx="1111250" cy="666750"/>
            </a:xfrm>
            <a:prstGeom prst="rect">
              <a:avLst/>
            </a:prstGeom>
            <a:noFill/>
          </p:spPr>
        </p:pic>
        <p:pic>
          <p:nvPicPr>
            <p:cNvPr id="3077" name="Picture 5" descr="C:\Users\Tole\3Play\Marketing\Website 2012\integrations-partners thumbs\a.jpg"/>
            <p:cNvPicPr>
              <a:picLocks noChangeAspect="1" noChangeArrowheads="1"/>
            </p:cNvPicPr>
            <p:nvPr/>
          </p:nvPicPr>
          <p:blipFill>
            <a:blip r:embed="rId13" cstate="print"/>
            <a:srcRect l="5247" t="29012" r="6327" b="43806"/>
            <a:stretch>
              <a:fillRect/>
            </a:stretch>
          </p:blipFill>
          <p:spPr bwMode="auto">
            <a:xfrm>
              <a:off x="4517014" y="5586470"/>
              <a:ext cx="1037845" cy="31903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C:\Users\Tole\3Play\Marketing\Conferences\Accessing Higher Ground 2012\echo360.png"/>
          <p:cNvPicPr>
            <a:picLocks noChangeAspect="1" noChangeArrowheads="1"/>
          </p:cNvPicPr>
          <p:nvPr/>
        </p:nvPicPr>
        <p:blipFill>
          <a:blip r:embed="rId14" cstate="print"/>
          <a:srcRect b="53499"/>
          <a:stretch>
            <a:fillRect/>
          </a:stretch>
        </p:blipFill>
        <p:spPr bwMode="auto">
          <a:xfrm>
            <a:off x="4520413" y="4421827"/>
            <a:ext cx="3902903" cy="1280473"/>
          </a:xfrm>
          <a:prstGeom prst="rect">
            <a:avLst/>
          </a:prstGeom>
          <a:noFill/>
        </p:spPr>
      </p:pic>
      <p:pic>
        <p:nvPicPr>
          <p:cNvPr id="22" name="Picture 6" descr="C:\Users\Tole\3Play\Marketing\Conferences\Accessing Higher Ground 2012\echo360.png"/>
          <p:cNvPicPr>
            <a:picLocks noChangeAspect="1" noChangeArrowheads="1"/>
          </p:cNvPicPr>
          <p:nvPr/>
        </p:nvPicPr>
        <p:blipFill>
          <a:blip r:embed="rId14" cstate="print"/>
          <a:srcRect l="54416" t="46896"/>
          <a:stretch>
            <a:fillRect/>
          </a:stretch>
        </p:blipFill>
        <p:spPr bwMode="auto">
          <a:xfrm>
            <a:off x="1199885" y="4191000"/>
            <a:ext cx="2703971" cy="2222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Captions Plugin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4686" y="1054100"/>
            <a:ext cx="7992875" cy="3822699"/>
            <a:chOff x="674686" y="1219200"/>
            <a:chExt cx="7992875" cy="3822699"/>
          </a:xfrm>
        </p:grpSpPr>
        <p:pic>
          <p:nvPicPr>
            <p:cNvPr id="8" name="Picture 8" descr="C:\Users\Tole\3Play\Marketing\Blogs\Caption Plugin\caption-plugin-intro-1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4686" y="1350962"/>
              <a:ext cx="7992875" cy="3690937"/>
            </a:xfrm>
            <a:prstGeom prst="rect">
              <a:avLst/>
            </a:prstGeom>
            <a:noFill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37655" b="40786"/>
            <a:stretch>
              <a:fillRect/>
            </a:stretch>
          </p:blipFill>
          <p:spPr bwMode="auto">
            <a:xfrm>
              <a:off x="698500" y="1219200"/>
              <a:ext cx="5003800" cy="270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1291" y="4614767"/>
            <a:ext cx="4951010" cy="1771650"/>
          </a:xfrm>
          <a:prstGeom prst="rect">
            <a:avLst/>
          </a:prstGeom>
          <a:gradFill rotWithShape="1">
            <a:gsLst>
              <a:gs pos="0">
                <a:srgbClr val="F3EA73"/>
              </a:gs>
              <a:gs pos="50000">
                <a:srgbClr val="F7F1A1"/>
              </a:gs>
              <a:gs pos="100000">
                <a:srgbClr val="FBF8D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4686" y="4700396"/>
            <a:ext cx="5407025" cy="190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2"/>
          <a:lstStyle/>
          <a:p>
            <a:pPr marL="457200" indent="-2254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Works with most video players</a:t>
            </a:r>
          </a:p>
          <a:p>
            <a:pPr marL="457200" indent="-2254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Searchable</a:t>
            </a:r>
          </a:p>
          <a:p>
            <a:pPr marL="457200" indent="-2254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Supports multiple languages</a:t>
            </a:r>
          </a:p>
          <a:p>
            <a:pPr marL="457200" indent="-2254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SEO boost</a:t>
            </a:r>
          </a:p>
          <a:p>
            <a:pPr marL="457200" indent="-2254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Customizable</a:t>
            </a:r>
          </a:p>
          <a:p>
            <a:pPr marL="457200" indent="-2254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Free</a:t>
            </a:r>
          </a:p>
          <a:p>
            <a:pPr marL="457200" indent="-2254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Agenda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14500" y="1295400"/>
            <a:ext cx="6007100" cy="44704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FEC6"/>
              </a:gs>
              <a:gs pos="100000">
                <a:srgbClr val="FFFEC6"/>
              </a:gs>
            </a:gsLst>
            <a:lin ang="5400000" scaled="0"/>
          </a:gra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143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spcBef>
                <a:spcPts val="1800"/>
              </a:spcBef>
              <a:defRPr/>
            </a:pPr>
            <a:r>
              <a:rPr lang="en-US" sz="2400" dirty="0" smtClean="0">
                <a:latin typeface="Arial"/>
                <a:cs typeface="Arial"/>
              </a:rPr>
              <a:t>Captioning basics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400" dirty="0" smtClean="0">
                <a:latin typeface="Arial"/>
                <a:cs typeface="Arial"/>
              </a:rPr>
              <a:t>Process</a:t>
            </a:r>
          </a:p>
          <a:p>
            <a:pPr marL="739775" lvl="1" indent="-282575">
              <a:spcBef>
                <a:spcPts val="1800"/>
              </a:spcBef>
              <a:defRPr/>
            </a:pPr>
            <a:r>
              <a:rPr lang="en-US" sz="2400" dirty="0" smtClean="0">
                <a:latin typeface="Arial"/>
                <a:cs typeface="Arial"/>
              </a:rPr>
              <a:t>Accessibility legislation</a:t>
            </a:r>
          </a:p>
          <a:p>
            <a:pPr marL="739775" lvl="1" indent="-282575">
              <a:spcBef>
                <a:spcPts val="1800"/>
              </a:spcBef>
              <a:defRPr/>
            </a:pPr>
            <a:r>
              <a:rPr lang="en-US" sz="2400" dirty="0" smtClean="0">
                <a:latin typeface="Arial"/>
                <a:cs typeface="Arial"/>
              </a:rPr>
              <a:t>Value propositions</a:t>
            </a:r>
          </a:p>
          <a:p>
            <a:pPr marL="739775" lvl="1" indent="-282575">
              <a:spcBef>
                <a:spcPts val="1800"/>
              </a:spcBef>
              <a:defRPr/>
            </a:pPr>
            <a:r>
              <a:rPr lang="en-US" sz="2400" dirty="0" smtClean="0">
                <a:latin typeface="Arial"/>
                <a:cs typeface="Arial"/>
              </a:rPr>
              <a:t>Beyond captions</a:t>
            </a:r>
          </a:p>
          <a:p>
            <a:pPr marL="739775" lvl="1" indent="-282575">
              <a:spcBef>
                <a:spcPts val="1800"/>
              </a:spcBef>
              <a:defRPr/>
            </a:pPr>
            <a:r>
              <a:rPr lang="en-US" sz="2400" dirty="0" smtClean="0">
                <a:latin typeface="Arial"/>
                <a:cs typeface="Arial"/>
              </a:rPr>
              <a:t>Demos</a:t>
            </a:r>
          </a:p>
          <a:p>
            <a:pPr marL="739775" lvl="1" indent="-282575">
              <a:spcBef>
                <a:spcPts val="1800"/>
              </a:spcBef>
              <a:defRPr/>
            </a:pPr>
            <a:r>
              <a:rPr lang="en-US" sz="2400" dirty="0" smtClean="0">
                <a:latin typeface="Arial"/>
                <a:cs typeface="Arial"/>
              </a:rPr>
              <a:t>Open discussion</a:t>
            </a:r>
            <a:endParaRPr lang="en-US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le\3Play\Marketing\Conferences\Mediasite Unleash 2012\video-plugins.jpg"/>
          <p:cNvPicPr>
            <a:picLocks noChangeAspect="1" noChangeArrowheads="1"/>
          </p:cNvPicPr>
          <p:nvPr/>
        </p:nvPicPr>
        <p:blipFill>
          <a:blip r:embed="rId3" cstate="print"/>
          <a:srcRect t="14259" b="10933"/>
          <a:stretch>
            <a:fillRect/>
          </a:stretch>
        </p:blipFill>
        <p:spPr bwMode="auto">
          <a:xfrm>
            <a:off x="1002113" y="1088889"/>
            <a:ext cx="7426806" cy="4878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Beyond Captions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le\3Play\Marketing\Conferences\Mediasite Unleash 2012\mit1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770527"/>
            <a:ext cx="4506913" cy="585569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Demos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23947" y="2489200"/>
            <a:ext cx="5850153" cy="2171700"/>
          </a:xfrm>
          <a:prstGeom prst="roundRect">
            <a:avLst>
              <a:gd name="adj" fmla="val 0"/>
            </a:avLst>
          </a:prstGeom>
          <a:solidFill>
            <a:srgbClr val="FFFEC6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143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2575" indent="-282575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/>
                <a:cs typeface="Arial"/>
              </a:rPr>
              <a:t>Implementations of captions + transcripts</a:t>
            </a:r>
          </a:p>
          <a:p>
            <a:pPr marL="282575" indent="-282575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/>
                <a:cs typeface="Arial"/>
              </a:rPr>
              <a:t>Examples of automated captioning workflows</a:t>
            </a:r>
          </a:p>
          <a:p>
            <a:pPr marL="282575" indent="-282575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/>
                <a:cs typeface="Arial"/>
              </a:rPr>
              <a:t>Searchable, interactive video libraries 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08575" y="2116138"/>
            <a:ext cx="43434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 smtClean="0">
                <a:latin typeface="Arial"/>
                <a:cs typeface="Arial"/>
              </a:rPr>
              <a:t>Resources</a:t>
            </a:r>
            <a:r>
              <a:rPr lang="en-US" sz="2000" dirty="0" smtClean="0">
                <a:latin typeface="Arial"/>
                <a:cs typeface="Arial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Arial"/>
                <a:cs typeface="Arial"/>
                <a:hlinkClick r:id="rId3"/>
              </a:rPr>
              <a:t>http://www.3playmedia.com/how-it-works/overview/</a:t>
            </a: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b="1" dirty="0" smtClean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Questions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1057275" y="2230438"/>
            <a:ext cx="369252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Tole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Khesin</a:t>
            </a:r>
          </a:p>
          <a:p>
            <a:pPr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r>
              <a:rPr lang="en-US" sz="2000" dirty="0">
                <a:latin typeface="Arial" pitchFamily="34" charset="0"/>
              </a:rPr>
              <a:t>3Play Media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tole@3playmedia.com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r>
              <a:rPr lang="en-US" sz="2000" dirty="0" smtClean="0">
                <a:latin typeface="Arial" pitchFamily="34" charset="0"/>
              </a:rPr>
              <a:t>Tel </a:t>
            </a:r>
            <a:r>
              <a:rPr lang="en-US" sz="2000" dirty="0">
                <a:latin typeface="Arial" pitchFamily="34" charset="0"/>
              </a:rPr>
              <a:t>(415) 298-1206</a:t>
            </a:r>
          </a:p>
          <a:p>
            <a:pPr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endParaRPr lang="en-US" sz="2000" b="1" dirty="0">
              <a:solidFill>
                <a:srgbClr val="5A0A17"/>
              </a:solidFill>
              <a:latin typeface="+mj-lt"/>
              <a:cs typeface="Arial" pitchFamily="34" charset="0"/>
            </a:endParaRPr>
          </a:p>
          <a:p>
            <a:pPr lvl="2"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lvl="2"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endParaRPr lang="en-US" sz="200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endParaRPr lang="en-US" sz="200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endParaRPr lang="en-US" sz="200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endParaRPr lang="en-US" sz="200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endParaRPr lang="en-US" sz="200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300"/>
              </a:spcBef>
              <a:buClr>
                <a:schemeClr val="tx2"/>
              </a:buClr>
              <a:buSzPct val="76000"/>
              <a:defRPr/>
            </a:pPr>
            <a:endParaRPr lang="en-US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tx2"/>
              </a:buClr>
              <a:buSzPct val="76000"/>
              <a:defRPr/>
            </a:pPr>
            <a:endParaRPr lang="en-US" sz="200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tx2"/>
              </a:buClr>
              <a:buSzPct val="76000"/>
              <a:defRPr/>
            </a:pPr>
            <a:endParaRPr lang="en-US" sz="20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9474" y="1701800"/>
            <a:ext cx="5446025" cy="3606800"/>
          </a:xfrm>
          <a:prstGeom prst="roundRect">
            <a:avLst>
              <a:gd name="adj" fmla="val 0"/>
            </a:avLst>
          </a:prstGeom>
          <a:solidFill>
            <a:srgbClr val="FFFEC6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143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2575" indent="-282575">
              <a:spcBef>
                <a:spcPts val="18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What Are Captions?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8351" y="2235200"/>
            <a:ext cx="4933950" cy="227806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2575" indent="-282575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Captions are text that is time-synchronized with the media</a:t>
            </a:r>
          </a:p>
          <a:p>
            <a:pPr marL="282575" indent="-282575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Captions convey all spoken content as well as relevant sound effects</a:t>
            </a:r>
          </a:p>
          <a:p>
            <a:pPr marL="282575" indent="-282575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Originated in  the early 1980s from an FCC mandate for broadcast TV 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9" name="Picture 3" descr="C:\Users\Tole\3Play\Web Site\working images\Captions\Clinton.jpg"/>
          <p:cNvPicPr>
            <a:picLocks noChangeAspect="1" noChangeArrowheads="1"/>
          </p:cNvPicPr>
          <p:nvPr/>
        </p:nvPicPr>
        <p:blipFill>
          <a:blip r:embed="rId3" cstate="print"/>
          <a:srcRect l="6619" r="15884"/>
          <a:stretch>
            <a:fillRect/>
          </a:stretch>
        </p:blipFill>
        <p:spPr bwMode="auto">
          <a:xfrm>
            <a:off x="6573838" y="1701800"/>
            <a:ext cx="23352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1" dir="2700000" sx="97000" sy="97000" algn="tl" rotWithShape="0">
              <a:schemeClr val="tx1">
                <a:alpha val="85999"/>
              </a:schemeClr>
            </a:outerShdw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2737" y="3729037"/>
            <a:ext cx="2093913" cy="1579563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sx="98000" sy="98000" algn="tl" rotWithShape="0">
              <a:srgbClr val="000000">
                <a:alpha val="65999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9474" y="1701800"/>
            <a:ext cx="5446025" cy="3606800"/>
          </a:xfrm>
          <a:prstGeom prst="roundRect">
            <a:avLst>
              <a:gd name="adj" fmla="val 0"/>
            </a:avLst>
          </a:prstGeom>
          <a:solidFill>
            <a:srgbClr val="FFFEC6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143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2575" indent="-282575">
              <a:spcBef>
                <a:spcPts val="18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What Are Captions?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9" name="Picture 3" descr="C:\Users\Tole\3Play\Web Site\working images\Captions\Clinton.jpg"/>
          <p:cNvPicPr>
            <a:picLocks noChangeAspect="1" noChangeArrowheads="1"/>
          </p:cNvPicPr>
          <p:nvPr/>
        </p:nvPicPr>
        <p:blipFill>
          <a:blip r:embed="rId3" cstate="print"/>
          <a:srcRect l="6619" r="15884"/>
          <a:stretch>
            <a:fillRect/>
          </a:stretch>
        </p:blipFill>
        <p:spPr bwMode="auto">
          <a:xfrm>
            <a:off x="6573838" y="1701800"/>
            <a:ext cx="23352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1" dir="2700000" sx="97000" sy="97000" algn="tl" rotWithShape="0">
              <a:schemeClr val="tx1">
                <a:alpha val="85999"/>
              </a:schemeClr>
            </a:outerShdw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2737" y="3729037"/>
            <a:ext cx="2093913" cy="1579563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sx="98000" sy="98000" algn="tl" rotWithShape="0">
              <a:srgbClr val="000000">
                <a:alpha val="65999"/>
              </a:srgbClr>
            </a:outerShdw>
          </a:effectLst>
          <a:extLst/>
        </p:spPr>
      </p:pic>
      <p:sp>
        <p:nvSpPr>
          <p:cNvPr id="13" name="Rounded Rectangle 12"/>
          <p:cNvSpPr/>
          <p:nvPr/>
        </p:nvSpPr>
        <p:spPr>
          <a:xfrm>
            <a:off x="812801" y="2273300"/>
            <a:ext cx="4787900" cy="250348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Terminology  </a:t>
            </a:r>
          </a:p>
          <a:p>
            <a:pPr marL="282575" indent="-28257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Captioning vs. </a:t>
            </a:r>
            <a:r>
              <a:rPr lang="en-US" dirty="0" smtClean="0">
                <a:latin typeface="Arial"/>
                <a:cs typeface="Arial"/>
              </a:rPr>
              <a:t>Transcription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736601" y="2887663"/>
            <a:ext cx="355600" cy="279400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002060"/>
          </a:solidFill>
          <a:ln w="127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9474" y="1701800"/>
            <a:ext cx="5446025" cy="3606800"/>
          </a:xfrm>
          <a:prstGeom prst="roundRect">
            <a:avLst>
              <a:gd name="adj" fmla="val 0"/>
            </a:avLst>
          </a:prstGeom>
          <a:solidFill>
            <a:srgbClr val="FFFEC6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143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2575" indent="-282575">
              <a:spcBef>
                <a:spcPts val="18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What Are Captions?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9" name="Picture 3" descr="C:\Users\Tole\3Play\Web Site\working images\Captions\Clinton.jpg"/>
          <p:cNvPicPr>
            <a:picLocks noChangeAspect="1" noChangeArrowheads="1"/>
          </p:cNvPicPr>
          <p:nvPr/>
        </p:nvPicPr>
        <p:blipFill>
          <a:blip r:embed="rId3" cstate="print"/>
          <a:srcRect l="6619" r="15884"/>
          <a:stretch>
            <a:fillRect/>
          </a:stretch>
        </p:blipFill>
        <p:spPr bwMode="auto">
          <a:xfrm>
            <a:off x="6573838" y="1701800"/>
            <a:ext cx="23352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1" dir="2700000" sx="97000" sy="97000" algn="tl" rotWithShape="0">
              <a:schemeClr val="tx1">
                <a:alpha val="85999"/>
              </a:schemeClr>
            </a:outerShdw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2737" y="3729037"/>
            <a:ext cx="2093913" cy="1579563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sx="98000" sy="98000" algn="tl" rotWithShape="0">
              <a:srgbClr val="000000">
                <a:alpha val="65999"/>
              </a:srgbClr>
            </a:outerShdw>
          </a:effectLst>
          <a:extLst/>
        </p:spPr>
      </p:pic>
      <p:sp>
        <p:nvSpPr>
          <p:cNvPr id="13" name="Rounded Rectangle 12"/>
          <p:cNvSpPr/>
          <p:nvPr/>
        </p:nvSpPr>
        <p:spPr>
          <a:xfrm>
            <a:off x="812801" y="2273300"/>
            <a:ext cx="4787900" cy="250348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Terminology  </a:t>
            </a:r>
          </a:p>
          <a:p>
            <a:pPr marL="282575" indent="-28257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Captioning vs. Transcription</a:t>
            </a:r>
          </a:p>
          <a:p>
            <a:pPr marL="282575" indent="-28257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Captioning vs. </a:t>
            </a:r>
            <a:r>
              <a:rPr lang="en-US" dirty="0" smtClean="0">
                <a:latin typeface="Arial"/>
                <a:cs typeface="Arial"/>
              </a:rPr>
              <a:t>Subtitling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736601" y="3382963"/>
            <a:ext cx="355600" cy="279400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002060"/>
          </a:solidFill>
          <a:ln w="127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9474" y="1701800"/>
            <a:ext cx="5446025" cy="3606800"/>
          </a:xfrm>
          <a:prstGeom prst="roundRect">
            <a:avLst>
              <a:gd name="adj" fmla="val 0"/>
            </a:avLst>
          </a:prstGeom>
          <a:solidFill>
            <a:srgbClr val="FFFEC6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143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2575" indent="-282575">
              <a:spcBef>
                <a:spcPts val="18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What Are Captions?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9" name="Picture 3" descr="C:\Users\Tole\3Play\Web Site\working images\Captions\Clinton.jpg"/>
          <p:cNvPicPr>
            <a:picLocks noChangeAspect="1" noChangeArrowheads="1"/>
          </p:cNvPicPr>
          <p:nvPr/>
        </p:nvPicPr>
        <p:blipFill>
          <a:blip r:embed="rId3" cstate="print"/>
          <a:srcRect l="6619" r="15884"/>
          <a:stretch>
            <a:fillRect/>
          </a:stretch>
        </p:blipFill>
        <p:spPr bwMode="auto">
          <a:xfrm>
            <a:off x="6573838" y="1701800"/>
            <a:ext cx="23352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1" dir="2700000" sx="97000" sy="97000" algn="tl" rotWithShape="0">
              <a:schemeClr val="tx1">
                <a:alpha val="85999"/>
              </a:schemeClr>
            </a:outerShdw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2737" y="3729037"/>
            <a:ext cx="2093913" cy="1579563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sx="98000" sy="98000" algn="tl" rotWithShape="0">
              <a:srgbClr val="000000">
                <a:alpha val="65999"/>
              </a:srgbClr>
            </a:outerShdw>
          </a:effectLst>
          <a:extLst/>
        </p:spPr>
      </p:pic>
      <p:sp>
        <p:nvSpPr>
          <p:cNvPr id="13" name="Rounded Rectangle 12"/>
          <p:cNvSpPr/>
          <p:nvPr/>
        </p:nvSpPr>
        <p:spPr>
          <a:xfrm>
            <a:off x="812801" y="2273300"/>
            <a:ext cx="4787900" cy="250348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Terminology  </a:t>
            </a:r>
          </a:p>
          <a:p>
            <a:pPr marL="282575" indent="-28257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Captioning vs. Transcription</a:t>
            </a:r>
          </a:p>
          <a:p>
            <a:pPr marL="282575" indent="-28257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Captioning vs. Subtitling</a:t>
            </a:r>
          </a:p>
          <a:p>
            <a:pPr marL="282575" indent="-28257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Closed Captioning vs. Open </a:t>
            </a:r>
            <a:r>
              <a:rPr lang="en-US" dirty="0" smtClean="0">
                <a:latin typeface="Arial"/>
                <a:cs typeface="Arial"/>
              </a:rPr>
              <a:t>Captioning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736601" y="3886200"/>
            <a:ext cx="355600" cy="279400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002060"/>
          </a:solidFill>
          <a:ln w="127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9474" y="1701800"/>
            <a:ext cx="5446025" cy="3606800"/>
          </a:xfrm>
          <a:prstGeom prst="roundRect">
            <a:avLst>
              <a:gd name="adj" fmla="val 0"/>
            </a:avLst>
          </a:prstGeom>
          <a:solidFill>
            <a:srgbClr val="FFFEC6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143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2575" indent="-282575">
              <a:spcBef>
                <a:spcPts val="18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What Are Captions?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9" name="Picture 3" descr="C:\Users\Tole\3Play\Web Site\working images\Captions\Clinton.jpg"/>
          <p:cNvPicPr>
            <a:picLocks noChangeAspect="1" noChangeArrowheads="1"/>
          </p:cNvPicPr>
          <p:nvPr/>
        </p:nvPicPr>
        <p:blipFill>
          <a:blip r:embed="rId3" cstate="print"/>
          <a:srcRect l="6619" r="15884"/>
          <a:stretch>
            <a:fillRect/>
          </a:stretch>
        </p:blipFill>
        <p:spPr bwMode="auto">
          <a:xfrm>
            <a:off x="6573838" y="1701800"/>
            <a:ext cx="23352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1" dir="2700000" sx="97000" sy="97000" algn="tl" rotWithShape="0">
              <a:schemeClr val="tx1">
                <a:alpha val="85999"/>
              </a:schemeClr>
            </a:outerShdw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2737" y="3729037"/>
            <a:ext cx="2093913" cy="1579563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sx="98000" sy="98000" algn="tl" rotWithShape="0">
              <a:srgbClr val="000000">
                <a:alpha val="65999"/>
              </a:srgbClr>
            </a:outerShdw>
          </a:effectLst>
          <a:extLst/>
        </p:spPr>
      </p:pic>
      <p:sp>
        <p:nvSpPr>
          <p:cNvPr id="13" name="Rounded Rectangle 12"/>
          <p:cNvSpPr/>
          <p:nvPr/>
        </p:nvSpPr>
        <p:spPr>
          <a:xfrm>
            <a:off x="812801" y="2273300"/>
            <a:ext cx="4787900" cy="250348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Terminology  </a:t>
            </a:r>
          </a:p>
          <a:p>
            <a:pPr marL="282575" indent="-28257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Captioning vs. Transcription</a:t>
            </a:r>
          </a:p>
          <a:p>
            <a:pPr marL="282575" indent="-28257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Captioning vs. Subtitling</a:t>
            </a:r>
          </a:p>
          <a:p>
            <a:pPr marL="282575" indent="-28257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Closed Captioning vs. Open Captioning</a:t>
            </a:r>
          </a:p>
          <a:p>
            <a:pPr marL="282575" indent="-28257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Post Production vs. Real-Time</a:t>
            </a:r>
          </a:p>
          <a:p>
            <a:pPr>
              <a:spcBef>
                <a:spcPts val="240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736601" y="4383087"/>
            <a:ext cx="355600" cy="279400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002060"/>
          </a:solidFill>
          <a:ln w="127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How Are Captions Used?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11" name="Picture 5" descr="http://www.iphoneworld.ca/wp-content/uploads/2007/11/maccaptioniphone.jpg"/>
          <p:cNvPicPr>
            <a:picLocks noChangeAspect="1" noChangeArrowheads="1"/>
          </p:cNvPicPr>
          <p:nvPr/>
        </p:nvPicPr>
        <p:blipFill>
          <a:blip r:embed="rId3" cstate="print"/>
          <a:srcRect l="11794" t="32594"/>
          <a:stretch>
            <a:fillRect/>
          </a:stretch>
        </p:blipFill>
        <p:spPr bwMode="auto">
          <a:xfrm>
            <a:off x="5440363" y="1023938"/>
            <a:ext cx="2890837" cy="165735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63500" dist="25401" dir="2700000" algn="tl" rotWithShape="0">
              <a:srgbClr val="000000">
                <a:alpha val="50000"/>
              </a:srgbClr>
            </a:outerShdw>
          </a:effectLst>
          <a:ex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1888" y="2506663"/>
            <a:ext cx="2551112" cy="1978025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63500" dist="25401" dir="2700000" algn="tl" rotWithShape="0">
              <a:srgbClr val="000000">
                <a:alpha val="50000"/>
              </a:srgbClr>
            </a:outerShdw>
          </a:effectLst>
          <a:extLst/>
        </p:spPr>
      </p:pic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4044950" y="2846388"/>
            <a:ext cx="977900" cy="111601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002060"/>
          </a:solidFill>
          <a:ln w="127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t="7793"/>
          <a:stretch>
            <a:fillRect/>
          </a:stretch>
        </p:blipFill>
        <p:spPr bwMode="auto">
          <a:xfrm>
            <a:off x="5440363" y="3962400"/>
            <a:ext cx="2479675" cy="2162175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63500" dist="25401" dir="2700000" algn="tl" rotWithShape="0">
              <a:srgbClr val="000000">
                <a:alpha val="50000"/>
              </a:srgbClr>
            </a:outerShdw>
          </a:effectLst>
          <a:extLst/>
        </p:spPr>
      </p:pic>
      <p:pic>
        <p:nvPicPr>
          <p:cNvPr id="1028" name="Picture 4" descr="C:\Users\Tole\3Play\Marketing\Conferences\Boston A11Y\tv-with-captio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331" y="2298700"/>
            <a:ext cx="384655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5075" y="1247775"/>
            <a:ext cx="5280926" cy="4594225"/>
          </a:xfrm>
          <a:prstGeom prst="roundRect">
            <a:avLst>
              <a:gd name="adj" fmla="val 0"/>
            </a:avLst>
          </a:prstGeom>
          <a:solidFill>
            <a:srgbClr val="FFFEC6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143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2575" indent="-282575">
              <a:spcBef>
                <a:spcPts val="18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8240"/>
            <a:ext cx="9143999" cy="723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Accessibility Laws</a:t>
            </a:r>
            <a:endParaRPr lang="en-US" sz="3600" b="1" dirty="0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t="4057" b="22908"/>
          <a:stretch>
            <a:fillRect/>
          </a:stretch>
        </p:blipFill>
        <p:spPr bwMode="auto">
          <a:xfrm>
            <a:off x="6665227" y="1247775"/>
            <a:ext cx="1952625" cy="235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379538" y="2782888"/>
            <a:ext cx="4449762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Section 504</a:t>
            </a:r>
          </a:p>
          <a:p>
            <a:r>
              <a:rPr lang="ja-JP" altLang="en-US" sz="1500"/>
              <a:t>“</a:t>
            </a:r>
            <a:r>
              <a:rPr lang="en-US" altLang="ja-JP" sz="1500"/>
              <a:t>No individual, solely by reason of her or his disability…be denied the benefits of any program, service, or activity…</a:t>
            </a:r>
            <a:r>
              <a:rPr lang="ja-JP" altLang="en-US" sz="1500"/>
              <a:t>”</a:t>
            </a:r>
            <a:endParaRPr lang="en-US" sz="1500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379538" y="1439863"/>
            <a:ext cx="4449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Section 508</a:t>
            </a:r>
          </a:p>
          <a:p>
            <a:r>
              <a:rPr lang="ja-JP" altLang="en-US" sz="1500"/>
              <a:t>“</a:t>
            </a:r>
            <a:r>
              <a:rPr lang="en-US" altLang="ja-JP" sz="1500" dirty="0"/>
              <a:t>All training and informational video and multimedia productions must contain captions …</a:t>
            </a:r>
            <a:r>
              <a:rPr lang="ja-JP" altLang="en-US" sz="1500"/>
              <a:t>”</a:t>
            </a:r>
            <a:endParaRPr lang="en-US" sz="1500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5227" y="3781425"/>
            <a:ext cx="1914525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3Play Media PPT Template july2008">
  <a:themeElements>
    <a:clrScheme name="3Play">
      <a:dk1>
        <a:sysClr val="windowText" lastClr="000000"/>
      </a:dk1>
      <a:lt1>
        <a:sysClr val="window" lastClr="FFFFFF"/>
      </a:lt1>
      <a:dk2>
        <a:srgbClr val="0E2E5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EBDC15"/>
      </a:accent6>
      <a:hlink>
        <a:srgbClr val="0000FF"/>
      </a:hlink>
      <a:folHlink>
        <a:srgbClr val="800080"/>
      </a:folHlink>
    </a:clrScheme>
    <a:fontScheme name="8_3Play Media PPT Template july2008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noFill/>
        <a:ln w="12700"/>
      </a:spPr>
      <a:bodyPr rtlCol="0" anchor="ctr"/>
      <a:lstStyle>
        <a:defPPr algn="ctr">
          <a:defRPr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3Play Media PPT Template july2008</Template>
  <TotalTime>27657</TotalTime>
  <Words>479</Words>
  <Application>Microsoft Office PowerPoint</Application>
  <PresentationFormat>On-screen Show (4:3)</PresentationFormat>
  <Paragraphs>139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8_3Play Media PPT Template july2008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 $100K Pitch Deck</dc:title>
  <dc:creator>Josh Miller</dc:creator>
  <cp:lastModifiedBy>Tole</cp:lastModifiedBy>
  <cp:revision>741</cp:revision>
  <dcterms:created xsi:type="dcterms:W3CDTF">2009-02-20T23:23:11Z</dcterms:created>
  <dcterms:modified xsi:type="dcterms:W3CDTF">2013-01-11T20:34:42Z</dcterms:modified>
</cp:coreProperties>
</file>