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77" r:id="rId6"/>
    <p:sldId id="276" r:id="rId7"/>
    <p:sldId id="265" r:id="rId8"/>
    <p:sldId id="274" r:id="rId9"/>
    <p:sldId id="264" r:id="rId10"/>
    <p:sldId id="275" r:id="rId11"/>
    <p:sldId id="267" r:id="rId12"/>
    <p:sldId id="269" r:id="rId13"/>
    <p:sldId id="258" r:id="rId14"/>
    <p:sldId id="270" r:id="rId15"/>
    <p:sldId id="273" r:id="rId16"/>
    <p:sldId id="268" r:id="rId17"/>
    <p:sldId id="266" r:id="rId18"/>
    <p:sldId id="262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illyh\Documents\Wren\Dropbox\UW-IT\eText\Figures\Charts%20for%20eText%20repo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3611111111111"/>
          <c:y val="5.0925925925925923E-2"/>
          <c:w val="0.76404177602799661"/>
          <c:h val="0.73492271799358411"/>
        </c:manualLayout>
      </c:layout>
      <c:bubbleChart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</c:dLbls>
          <c:xVal>
            <c:numRef>
              <c:f>Sheet1!$E$144:$E$155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xVal>
          <c:yVal>
            <c:numRef>
              <c:f>Sheet1!$F$144:$F$155</c:f>
              <c:numCache>
                <c:formatCode>General</c:formatCode>
                <c:ptCount val="12"/>
                <c:pt idx="0">
                  <c:v>4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1</c:v>
                </c:pt>
              </c:numCache>
            </c:numRef>
          </c:yVal>
          <c:bubbleSize>
            <c:numRef>
              <c:f>Sheet1!$C$144:$C$155</c:f>
              <c:numCache>
                <c:formatCode>General</c:formatCode>
                <c:ptCount val="12"/>
                <c:pt idx="0">
                  <c:v>11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12</c:v>
                </c:pt>
                <c:pt idx="5">
                  <c:v>5</c:v>
                </c:pt>
                <c:pt idx="6">
                  <c:v>4</c:v>
                </c:pt>
                <c:pt idx="7">
                  <c:v>8</c:v>
                </c:pt>
                <c:pt idx="8">
                  <c:v>18</c:v>
                </c:pt>
                <c:pt idx="9">
                  <c:v>2</c:v>
                </c:pt>
                <c:pt idx="10">
                  <c:v>2</c:v>
                </c:pt>
                <c:pt idx="11">
                  <c:v>11</c:v>
                </c:pt>
              </c:numCache>
            </c:numRef>
          </c:bubbleSize>
          <c:bubble3D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94459520"/>
        <c:axId val="194469888"/>
      </c:bubbleChart>
      <c:valAx>
        <c:axId val="1944595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How much of the assigned reading have you completed?</a:t>
                </a:r>
              </a:p>
            </c:rich>
          </c:tx>
          <c:layout>
            <c:manualLayout>
              <c:xMode val="edge"/>
              <c:yMode val="edge"/>
              <c:x val="0.24623622047244095"/>
              <c:y val="0.88307086614173225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94469888"/>
        <c:crosses val="autoZero"/>
        <c:crossBetween val="midCat"/>
      </c:valAx>
      <c:valAx>
        <c:axId val="194469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How much reading is requried for success in thiis course?</a:t>
                </a:r>
              </a:p>
            </c:rich>
          </c:tx>
          <c:layout>
            <c:manualLayout>
              <c:xMode val="edge"/>
              <c:yMode val="edge"/>
              <c:x val="2.7777777777777776E-2"/>
              <c:y val="8.2264508603091285E-2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94459520"/>
        <c:crosses val="autoZero"/>
        <c:crossBetween val="midCat"/>
        <c:majorUnit val="1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0.28958</cdr:x>
      <cdr:y>0.80382</cdr:y>
    </cdr:from>
    <cdr:to>
      <cdr:x>0.94167</cdr:x>
      <cdr:y>0.87674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23975" y="2205038"/>
          <a:ext cx="298132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/>
            <a:t>  None              &lt;Half</a:t>
          </a:r>
          <a:r>
            <a:rPr lang="en-US" sz="1000" baseline="0"/>
            <a:t>             &gt; H</a:t>
          </a:r>
          <a:r>
            <a:rPr lang="en-US" sz="1000"/>
            <a:t>alf                  All</a:t>
          </a:r>
        </a:p>
      </cdr:txBody>
    </cdr:sp>
  </cdr:relSizeAnchor>
  <cdr:relSizeAnchor xmlns:cdr="http://schemas.openxmlformats.org/drawingml/2006/chartDrawing">
    <cdr:from>
      <cdr:x>0.13611</cdr:x>
      <cdr:y>0.08357</cdr:y>
    </cdr:from>
    <cdr:to>
      <cdr:x>0.18125</cdr:x>
      <cdr:y>0.80868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360595" y="1233232"/>
          <a:ext cx="2172165" cy="206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/>
            <a:t>          None </a:t>
          </a:r>
          <a:r>
            <a:rPr lang="en-US" sz="1000" baseline="0"/>
            <a:t>     &lt;Half     &gt; H</a:t>
          </a:r>
          <a:r>
            <a:rPr lang="en-US" sz="1000"/>
            <a:t>alf        All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4FCB0-42E2-44A0-A0A7-A1A8C85CE57D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DF04B-DFE6-49C3-BDE7-708690C40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90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DF04B-DFE6-49C3-BDE7-708690C40D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67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C66-B465-4E59-8130-5A5D7158AB2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2DE0-8E7E-4ACB-9D04-6B1B6E6F8992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C66-B465-4E59-8130-5A5D7158AB2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2DE0-8E7E-4ACB-9D04-6B1B6E6F8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C66-B465-4E59-8130-5A5D7158AB2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2DE0-8E7E-4ACB-9D04-6B1B6E6F8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C66-B465-4E59-8130-5A5D7158AB2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2DE0-8E7E-4ACB-9D04-6B1B6E6F8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C66-B465-4E59-8130-5A5D7158AB2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2DE0-8E7E-4ACB-9D04-6B1B6E6F89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C66-B465-4E59-8130-5A5D7158AB2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2DE0-8E7E-4ACB-9D04-6B1B6E6F8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C66-B465-4E59-8130-5A5D7158AB2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2DE0-8E7E-4ACB-9D04-6B1B6E6F8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C66-B465-4E59-8130-5A5D7158AB2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2DE0-8E7E-4ACB-9D04-6B1B6E6F8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C66-B465-4E59-8130-5A5D7158AB2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2DE0-8E7E-4ACB-9D04-6B1B6E6F89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C66-B465-4E59-8130-5A5D7158AB2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2DE0-8E7E-4ACB-9D04-6B1B6E6F8992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8C66-B465-4E59-8130-5A5D7158AB2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C2DE0-8E7E-4ACB-9D04-6B1B6E6F8992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2AC8C66-B465-4E59-8130-5A5D7158AB22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AC2DE0-8E7E-4ACB-9D04-6B1B6E6F899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Who is at the Controls? Take-off of the </a:t>
            </a:r>
            <a:r>
              <a:rPr lang="en-US" b="1" dirty="0" err="1" smtClean="0"/>
              <a:t>eText</a:t>
            </a:r>
            <a:r>
              <a:rPr lang="en-US" b="1" dirty="0" smtClean="0"/>
              <a:t> </a:t>
            </a:r>
            <a:r>
              <a:rPr lang="en-US" b="1" dirty="0"/>
              <a:t>Pilot Program at UW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 Comden</a:t>
            </a:r>
          </a:p>
          <a:p>
            <a:r>
              <a:rPr lang="en-US" dirty="0" smtClean="0"/>
              <a:t>University of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8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CourseLoad</a:t>
            </a:r>
            <a:r>
              <a:rPr lang="en-US" dirty="0" smtClean="0"/>
              <a:t>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7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students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Preliminary survey SPR12 and SUM12</a:t>
            </a:r>
          </a:p>
          <a:p>
            <a:r>
              <a:rPr lang="en-US" dirty="0" smtClean="0"/>
              <a:t>Five courses:</a:t>
            </a:r>
          </a:p>
          <a:p>
            <a:pPr lvl="1"/>
            <a:r>
              <a:rPr lang="en-US" dirty="0" err="1" smtClean="0"/>
              <a:t>Statisitical</a:t>
            </a:r>
            <a:r>
              <a:rPr lang="en-US" dirty="0" smtClean="0"/>
              <a:t> Inference</a:t>
            </a:r>
          </a:p>
          <a:p>
            <a:pPr lvl="1"/>
            <a:r>
              <a:rPr lang="en-US" dirty="0" smtClean="0"/>
              <a:t>Information Management and Analysis</a:t>
            </a:r>
          </a:p>
          <a:p>
            <a:pPr lvl="1"/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Intro Geology</a:t>
            </a:r>
          </a:p>
          <a:p>
            <a:pPr lvl="1"/>
            <a:r>
              <a:rPr lang="en-US" dirty="0" smtClean="0"/>
              <a:t>Intro to Women’s Studies</a:t>
            </a:r>
          </a:p>
          <a:p>
            <a:pPr lvl="1"/>
            <a:endParaRPr lang="en-US" dirty="0"/>
          </a:p>
          <a:p>
            <a:r>
              <a:rPr lang="en-US" dirty="0" smtClean="0"/>
              <a:t>80 students responded (47%)</a:t>
            </a:r>
          </a:p>
          <a:p>
            <a:r>
              <a:rPr lang="en-US" dirty="0" smtClean="0"/>
              <a:t>74% undergrad</a:t>
            </a:r>
          </a:p>
          <a:p>
            <a:r>
              <a:rPr lang="en-US" dirty="0" smtClean="0"/>
              <a:t>63% women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7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students think?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reading?</a:t>
            </a:r>
          </a:p>
          <a:p>
            <a:pPr lvl="1"/>
            <a:r>
              <a:rPr lang="en-US" dirty="0" smtClean="0"/>
              <a:t>4/5 courses: majority half or more of book</a:t>
            </a:r>
          </a:p>
          <a:p>
            <a:pPr lvl="1"/>
            <a:r>
              <a:rPr lang="en-US" dirty="0" smtClean="0"/>
              <a:t>1/5:  92% less than half or none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much highlighting? (Active </a:t>
            </a:r>
            <a:r>
              <a:rPr lang="en-US" dirty="0" err="1" smtClean="0"/>
              <a:t>vs</a:t>
            </a:r>
            <a:r>
              <a:rPr lang="en-US" dirty="0" smtClean="0"/>
              <a:t> Passive)</a:t>
            </a:r>
          </a:p>
          <a:p>
            <a:pPr lvl="1"/>
            <a:r>
              <a:rPr lang="en-US" dirty="0" err="1" smtClean="0"/>
              <a:t>Courseload</a:t>
            </a:r>
            <a:r>
              <a:rPr lang="en-US" dirty="0" smtClean="0"/>
              <a:t> 52%</a:t>
            </a:r>
          </a:p>
          <a:p>
            <a:pPr lvl="1"/>
            <a:r>
              <a:rPr lang="en-US" dirty="0" err="1" smtClean="0"/>
              <a:t>CourseSmart</a:t>
            </a:r>
            <a:r>
              <a:rPr lang="en-US" dirty="0" smtClean="0"/>
              <a:t> 28%</a:t>
            </a:r>
          </a:p>
          <a:p>
            <a:pPr lvl="1"/>
            <a:endParaRPr lang="en-US" dirty="0"/>
          </a:p>
          <a:p>
            <a:r>
              <a:rPr lang="en-US" dirty="0" smtClean="0"/>
              <a:t>Pricing</a:t>
            </a:r>
          </a:p>
          <a:p>
            <a:pPr lvl="1"/>
            <a:r>
              <a:rPr lang="en-US" dirty="0" smtClean="0"/>
              <a:t>65-80% want 50% off price</a:t>
            </a:r>
          </a:p>
          <a:p>
            <a:pPr lvl="1"/>
            <a:r>
              <a:rPr lang="en-US" dirty="0" smtClean="0"/>
              <a:t>66% unhappy with all or none </a:t>
            </a:r>
            <a:r>
              <a:rPr lang="en-US" dirty="0" err="1" smtClean="0"/>
              <a:t>CourseLoad</a:t>
            </a:r>
            <a:r>
              <a:rPr lang="en-US" dirty="0" smtClean="0"/>
              <a:t> pricing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completed reading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163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students think?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“[I] didn’t have to carry a textbook if I had my laptop”</a:t>
            </a:r>
          </a:p>
          <a:p>
            <a:r>
              <a:rPr lang="en-US" dirty="0"/>
              <a:t>“[I like] the ability to highlight and share notes with other students. I also liked that you can see where the professor highlighted information and left a comment.”</a:t>
            </a:r>
          </a:p>
          <a:p>
            <a:endParaRPr lang="en-US" dirty="0" smtClean="0"/>
          </a:p>
          <a:p>
            <a:r>
              <a:rPr lang="en-US" dirty="0" smtClean="0"/>
              <a:t>“I have more difficulty focusing when I read on the computer, probably because there are more distractions (the internet, </a:t>
            </a:r>
            <a:r>
              <a:rPr lang="en-US" dirty="0" err="1" smtClean="0"/>
              <a:t>etc</a:t>
            </a:r>
            <a:r>
              <a:rPr lang="en-US" dirty="0" smtClean="0"/>
              <a:t>) and also because I like the tangible feel of a physical book.”</a:t>
            </a:r>
          </a:p>
          <a:p>
            <a:r>
              <a:rPr lang="en-US" dirty="0"/>
              <a:t>“[t]he lack of feeling of texture while reading. And it does not work as well as using a [hard copy] textbook, even if it included the highlighting functions.”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821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staff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Accessibility is a big problem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 smtClean="0"/>
              <a:t>Acquisition may be a bigger one</a:t>
            </a:r>
          </a:p>
          <a:p>
            <a:endParaRPr lang="en-US" dirty="0"/>
          </a:p>
          <a:p>
            <a:r>
              <a:rPr lang="en-US" dirty="0" smtClean="0"/>
              <a:t>60% of titles with no problem</a:t>
            </a:r>
          </a:p>
          <a:p>
            <a:r>
              <a:rPr lang="en-US" dirty="0" err="1" smtClean="0"/>
              <a:t>CourseLoad</a:t>
            </a:r>
            <a:r>
              <a:rPr lang="en-US" dirty="0" smtClean="0"/>
              <a:t> – 2-3 month turnaround</a:t>
            </a:r>
          </a:p>
          <a:p>
            <a:endParaRPr lang="en-US" dirty="0"/>
          </a:p>
          <a:p>
            <a:r>
              <a:rPr lang="en-US" dirty="0" smtClean="0"/>
              <a:t>More survey results coming in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not alone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Internet2 </a:t>
            </a:r>
            <a:r>
              <a:rPr lang="en-US" dirty="0" err="1" smtClean="0"/>
              <a:t>CourseLoad</a:t>
            </a:r>
            <a:r>
              <a:rPr lang="en-US" dirty="0" smtClean="0"/>
              <a:t> pilot 2012</a:t>
            </a:r>
          </a:p>
          <a:p>
            <a:endParaRPr lang="en-US" dirty="0"/>
          </a:p>
          <a:p>
            <a:r>
              <a:rPr lang="en-US" dirty="0" smtClean="0"/>
              <a:t>Internet2 </a:t>
            </a:r>
            <a:r>
              <a:rPr lang="en-US" dirty="0" err="1" smtClean="0"/>
              <a:t>CourseSmart</a:t>
            </a:r>
            <a:r>
              <a:rPr lang="en-US" dirty="0" smtClean="0"/>
              <a:t> pilot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Internet2 Spring2012 </a:t>
            </a:r>
            <a:r>
              <a:rPr lang="en-US" dirty="0" err="1" smtClean="0"/>
              <a:t>eText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Cornell University</a:t>
            </a:r>
          </a:p>
          <a:p>
            <a:r>
              <a:rPr lang="en-US" b="1" dirty="0"/>
              <a:t>Indiana University</a:t>
            </a:r>
          </a:p>
          <a:p>
            <a:r>
              <a:rPr lang="en-US" b="1" dirty="0"/>
              <a:t>University of Minnesota</a:t>
            </a:r>
          </a:p>
          <a:p>
            <a:r>
              <a:rPr lang="en-US" b="1" dirty="0"/>
              <a:t>University of Virginia</a:t>
            </a:r>
          </a:p>
          <a:p>
            <a:r>
              <a:rPr lang="en-US" b="1" dirty="0"/>
              <a:t>University of Wisconsin</a:t>
            </a:r>
            <a:endParaRPr lang="en-US" dirty="0"/>
          </a:p>
        </p:txBody>
      </p:sp>
      <p:pic>
        <p:nvPicPr>
          <p:cNvPr id="4" name="Picture 2" descr="C:\Users\Dan\Documents\Presentations\AHG2012\NFB_etext_artic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4191000"/>
            <a:ext cx="789622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2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Fellow Travelers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take a flight…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Verify accessibility claims</a:t>
            </a:r>
          </a:p>
          <a:p>
            <a:endParaRPr lang="en-US" dirty="0"/>
          </a:p>
          <a:p>
            <a:r>
              <a:rPr lang="en-US" dirty="0" smtClean="0"/>
              <a:t>Keyboard only access</a:t>
            </a:r>
          </a:p>
          <a:p>
            <a:endParaRPr lang="en-US" dirty="0"/>
          </a:p>
          <a:p>
            <a:r>
              <a:rPr lang="en-US" dirty="0" smtClean="0"/>
              <a:t>Use ALL functions/features</a:t>
            </a:r>
          </a:p>
          <a:p>
            <a:endParaRPr lang="en-US" dirty="0"/>
          </a:p>
          <a:p>
            <a:r>
              <a:rPr lang="en-US" dirty="0" smtClean="0"/>
              <a:t>Involve SWDs if possible</a:t>
            </a:r>
          </a:p>
          <a:p>
            <a:endParaRPr lang="en-US" dirty="0"/>
          </a:p>
          <a:p>
            <a:r>
              <a:rPr lang="en-US" dirty="0" smtClean="0"/>
              <a:t>Demonstrate what YOU do!</a:t>
            </a:r>
            <a:endParaRPr lang="en-US" dirty="0"/>
          </a:p>
        </p:txBody>
      </p:sp>
      <p:pic>
        <p:nvPicPr>
          <p:cNvPr id="5" name="Picture 2" title="Airplane underwater with scuba di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6699"/>
            <a:ext cx="308610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1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</a:p>
          <a:p>
            <a:r>
              <a:rPr lang="en-US" dirty="0" err="1" smtClean="0"/>
              <a:t>CourseSmart</a:t>
            </a:r>
            <a:endParaRPr lang="en-US" dirty="0" smtClean="0"/>
          </a:p>
          <a:p>
            <a:r>
              <a:rPr lang="en-US" dirty="0" err="1" smtClean="0"/>
              <a:t>CourseLoad</a:t>
            </a:r>
            <a:endParaRPr lang="en-US" dirty="0" smtClean="0"/>
          </a:p>
          <a:p>
            <a:r>
              <a:rPr lang="en-US" dirty="0" smtClean="0"/>
              <a:t>Initial Results</a:t>
            </a:r>
          </a:p>
          <a:p>
            <a:r>
              <a:rPr lang="en-US" dirty="0" smtClean="0"/>
              <a:t>Other studies</a:t>
            </a:r>
          </a:p>
          <a:p>
            <a:endParaRPr lang="en-US" dirty="0"/>
          </a:p>
          <a:p>
            <a:r>
              <a:rPr lang="en-US" dirty="0" smtClean="0"/>
              <a:t>Fellow travelers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5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8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Congrats, it’s a project!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title="Screenshot of Pilot Project wiki p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66829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8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Pilot team members </a:t>
            </a:r>
            <a:br>
              <a:rPr lang="en-US" dirty="0" smtClean="0"/>
            </a:br>
            <a:r>
              <a:rPr lang="en-US" dirty="0" smtClean="0"/>
              <a:t>(who’s flying this thing?)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Learning Technology</a:t>
            </a:r>
          </a:p>
          <a:p>
            <a:r>
              <a:rPr lang="en-US" dirty="0" smtClean="0"/>
              <a:t>IT Assessment &amp; Research</a:t>
            </a:r>
          </a:p>
          <a:p>
            <a:r>
              <a:rPr lang="en-US" dirty="0" smtClean="0"/>
              <a:t>IT Accessibility</a:t>
            </a:r>
          </a:p>
          <a:p>
            <a:r>
              <a:rPr lang="en-US" dirty="0" smtClean="0"/>
              <a:t>IT Access Management</a:t>
            </a:r>
          </a:p>
          <a:p>
            <a:r>
              <a:rPr lang="en-US" dirty="0" smtClean="0"/>
              <a:t>IT Student Systems</a:t>
            </a:r>
          </a:p>
          <a:p>
            <a:endParaRPr lang="en-US" dirty="0"/>
          </a:p>
          <a:p>
            <a:r>
              <a:rPr lang="en-US" dirty="0" smtClean="0"/>
              <a:t>Finance Systems</a:t>
            </a:r>
          </a:p>
          <a:p>
            <a:r>
              <a:rPr lang="en-US" dirty="0" smtClean="0"/>
              <a:t>Legal</a:t>
            </a:r>
          </a:p>
          <a:p>
            <a:r>
              <a:rPr lang="en-US" dirty="0" smtClean="0"/>
              <a:t>Registrar</a:t>
            </a:r>
          </a:p>
          <a:p>
            <a:r>
              <a:rPr lang="en-US" dirty="0" smtClean="0"/>
              <a:t>Bookstore</a:t>
            </a:r>
          </a:p>
          <a:p>
            <a:r>
              <a:rPr lang="en-US" dirty="0" smtClean="0"/>
              <a:t>Purchasing</a:t>
            </a:r>
            <a:endParaRPr lang="en-US" dirty="0"/>
          </a:p>
        </p:txBody>
      </p:sp>
      <p:pic>
        <p:nvPicPr>
          <p:cNvPr id="2050" name="Picture 2" title="Otto the Autopilot from the Airplane mov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715278"/>
            <a:ext cx="5276850" cy="297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25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eText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 from Instructors</a:t>
            </a:r>
          </a:p>
          <a:p>
            <a:endParaRPr lang="en-US" dirty="0"/>
          </a:p>
          <a:p>
            <a:r>
              <a:rPr lang="en-US" dirty="0" smtClean="0"/>
              <a:t>Push from Students</a:t>
            </a:r>
          </a:p>
          <a:p>
            <a:endParaRPr lang="en-US" dirty="0"/>
          </a:p>
          <a:p>
            <a:r>
              <a:rPr lang="en-US" dirty="0" smtClean="0"/>
              <a:t>Push from IT Admin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Digital means Accessible?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0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Keyboard only</a:t>
            </a:r>
          </a:p>
          <a:p>
            <a:endParaRPr lang="en-US" dirty="0"/>
          </a:p>
          <a:p>
            <a:r>
              <a:rPr lang="en-US" dirty="0" smtClean="0"/>
              <a:t>2. Speech Input</a:t>
            </a:r>
          </a:p>
          <a:p>
            <a:endParaRPr lang="en-US" dirty="0"/>
          </a:p>
          <a:p>
            <a:r>
              <a:rPr lang="en-US" dirty="0" smtClean="0"/>
              <a:t>3. </a:t>
            </a:r>
            <a:r>
              <a:rPr lang="en-US" dirty="0" err="1" smtClean="0"/>
              <a:t>ScreenReader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4. TTS apps</a:t>
            </a:r>
          </a:p>
          <a:p>
            <a:endParaRPr lang="en-US" dirty="0"/>
          </a:p>
          <a:p>
            <a:r>
              <a:rPr lang="en-US" dirty="0" smtClean="0"/>
              <a:t>5. Mobile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CourseSmart</a:t>
            </a:r>
            <a:r>
              <a:rPr lang="en-US" dirty="0" smtClean="0"/>
              <a:t> 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“accessible” version of the reader from CS</a:t>
            </a:r>
          </a:p>
          <a:p>
            <a:r>
              <a:rPr lang="en-US" dirty="0" smtClean="0"/>
              <a:t>Accessible = screen reader</a:t>
            </a:r>
          </a:p>
          <a:p>
            <a:endParaRPr lang="en-US" dirty="0" smtClean="0"/>
          </a:p>
          <a:p>
            <a:r>
              <a:rPr lang="en-US" dirty="0" smtClean="0"/>
              <a:t>Focus Indicator – LOST, then FOUND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skipnav</a:t>
            </a:r>
            <a:r>
              <a:rPr lang="en-US" dirty="0" smtClean="0"/>
              <a:t> for keyboard users</a:t>
            </a:r>
          </a:p>
          <a:p>
            <a:pPr lvl="1"/>
            <a:r>
              <a:rPr lang="en-US" dirty="0" smtClean="0"/>
              <a:t>(header </a:t>
            </a:r>
            <a:r>
              <a:rPr lang="en-US" dirty="0" err="1" smtClean="0"/>
              <a:t>nav</a:t>
            </a:r>
            <a:r>
              <a:rPr lang="en-US" dirty="0" smtClean="0"/>
              <a:t> for </a:t>
            </a:r>
            <a:r>
              <a:rPr lang="en-US" dirty="0" err="1" smtClean="0"/>
              <a:t>screenreaders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Help system is messy</a:t>
            </a:r>
          </a:p>
          <a:p>
            <a:endParaRPr lang="en-US" dirty="0"/>
          </a:p>
          <a:p>
            <a:r>
              <a:rPr lang="en-US" dirty="0" smtClean="0"/>
              <a:t>Default navigation text size is too 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CourseSmart</a:t>
            </a:r>
            <a:r>
              <a:rPr lang="en-US" dirty="0" smtClean="0"/>
              <a:t>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Courseload</a:t>
            </a:r>
            <a:r>
              <a:rPr lang="en-US" dirty="0" smtClean="0"/>
              <a:t> 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indicator – LOST</a:t>
            </a:r>
          </a:p>
          <a:p>
            <a:r>
              <a:rPr lang="en-US" dirty="0" smtClean="0"/>
              <a:t>Keyboard functionality – LIMITED</a:t>
            </a:r>
          </a:p>
          <a:p>
            <a:r>
              <a:rPr lang="en-US" dirty="0" smtClean="0"/>
              <a:t>Screenreader Access to Content – NONE</a:t>
            </a:r>
          </a:p>
          <a:p>
            <a:r>
              <a:rPr lang="en-US" dirty="0" smtClean="0"/>
              <a:t>TTS Access to Content – NONE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1602</TotalTime>
  <Words>519</Words>
  <Application>Microsoft Office PowerPoint</Application>
  <PresentationFormat>On-screen Show (4:3)</PresentationFormat>
  <Paragraphs>127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Thatch</vt:lpstr>
      <vt:lpstr>Who is at the Controls? Take-off of the eText Pilot Program at UW</vt:lpstr>
      <vt:lpstr>Outline</vt:lpstr>
      <vt:lpstr>Congrats, it’s a project!</vt:lpstr>
      <vt:lpstr>Pilot team members  (who’s flying this thing?)</vt:lpstr>
      <vt:lpstr>Why eText?</vt:lpstr>
      <vt:lpstr>Accessibility Testing</vt:lpstr>
      <vt:lpstr>CourseSmart Accessibility</vt:lpstr>
      <vt:lpstr>CourseSmart demo</vt:lpstr>
      <vt:lpstr>Courseload Accessibility</vt:lpstr>
      <vt:lpstr>CourseLoad demo</vt:lpstr>
      <vt:lpstr>What do students think?</vt:lpstr>
      <vt:lpstr>What do students think?</vt:lpstr>
      <vt:lpstr>Results – completed reading</vt:lpstr>
      <vt:lpstr>What do students think?</vt:lpstr>
      <vt:lpstr>What do staff think?</vt:lpstr>
      <vt:lpstr>We are not alone</vt:lpstr>
      <vt:lpstr>Internet2 Spring2012 eText Project</vt:lpstr>
      <vt:lpstr>Fellow Travelers</vt:lpstr>
      <vt:lpstr>If you take a flight… </vt:lpstr>
      <vt:lpstr>FIN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Dan</cp:lastModifiedBy>
  <cp:revision>32</cp:revision>
  <dcterms:created xsi:type="dcterms:W3CDTF">2012-11-09T20:21:52Z</dcterms:created>
  <dcterms:modified xsi:type="dcterms:W3CDTF">2012-11-28T18:47:50Z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