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7"/>
  </p:notesMasterIdLst>
  <p:sldIdLst>
    <p:sldId id="307" r:id="rId2"/>
    <p:sldId id="256" r:id="rId3"/>
    <p:sldId id="266" r:id="rId4"/>
    <p:sldId id="261" r:id="rId5"/>
    <p:sldId id="260" r:id="rId6"/>
    <p:sldId id="270" r:id="rId7"/>
    <p:sldId id="262" r:id="rId8"/>
    <p:sldId id="299" r:id="rId9"/>
    <p:sldId id="265" r:id="rId10"/>
    <p:sldId id="275" r:id="rId11"/>
    <p:sldId id="263" r:id="rId12"/>
    <p:sldId id="294" r:id="rId13"/>
    <p:sldId id="257" r:id="rId14"/>
    <p:sldId id="300" r:id="rId15"/>
    <p:sldId id="301" r:id="rId16"/>
    <p:sldId id="258" r:id="rId17"/>
    <p:sldId id="279" r:id="rId18"/>
    <p:sldId id="285" r:id="rId19"/>
    <p:sldId id="286" r:id="rId20"/>
    <p:sldId id="287" r:id="rId21"/>
    <p:sldId id="267" r:id="rId22"/>
    <p:sldId id="303" r:id="rId23"/>
    <p:sldId id="304" r:id="rId24"/>
    <p:sldId id="288" r:id="rId25"/>
    <p:sldId id="289" r:id="rId26"/>
    <p:sldId id="305" r:id="rId27"/>
    <p:sldId id="290" r:id="rId28"/>
    <p:sldId id="306" r:id="rId29"/>
    <p:sldId id="280" r:id="rId30"/>
    <p:sldId id="278" r:id="rId31"/>
    <p:sldId id="282" r:id="rId32"/>
    <p:sldId id="281" r:id="rId33"/>
    <p:sldId id="292" r:id="rId34"/>
    <p:sldId id="271" r:id="rId35"/>
    <p:sldId id="27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90" autoAdjust="0"/>
  </p:normalViewPr>
  <p:slideViewPr>
    <p:cSldViewPr>
      <p:cViewPr>
        <p:scale>
          <a:sx n="95" d="100"/>
          <a:sy n="95" d="100"/>
        </p:scale>
        <p:origin x="-14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7190D-2E91-4FE1-A834-A2D9D6B4CD1E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E7AF5-4033-4917-9AD0-FAEDC55C7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8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109CF-1071-472D-897A-C27622CA0B2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50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be afraid</a:t>
            </a:r>
            <a:r>
              <a:rPr lang="en-US" baseline="0" dirty="0" smtClean="0"/>
              <a:t> to hire students, just hire the </a:t>
            </a:r>
            <a:r>
              <a:rPr lang="en-US" baseline="0" smtClean="0"/>
              <a:t>right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07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Lead with positives</a:t>
            </a:r>
          </a:p>
          <a:p>
            <a:r>
              <a:rPr lang="en-US" dirty="0" smtClean="0"/>
              <a:t>Talk about disability differently</a:t>
            </a:r>
          </a:p>
          <a:p>
            <a:r>
              <a:rPr lang="en-US" dirty="0" smtClean="0"/>
              <a:t>	Lots of range on the</a:t>
            </a:r>
            <a:r>
              <a:rPr lang="en-US" baseline="0" dirty="0" smtClean="0"/>
              <a:t> spectrum</a:t>
            </a:r>
            <a:endParaRPr lang="en-US" dirty="0" smtClean="0"/>
          </a:p>
          <a:p>
            <a:r>
              <a:rPr lang="en-US" dirty="0" smtClean="0"/>
              <a:t>Hit</a:t>
            </a:r>
            <a:r>
              <a:rPr lang="en-US" baseline="0" dirty="0" smtClean="0"/>
              <a:t> on benefits to all</a:t>
            </a:r>
          </a:p>
          <a:p>
            <a:r>
              <a:rPr lang="en-US" baseline="0" dirty="0" smtClean="0"/>
              <a:t>What if Stephen Hawking or Stevie Wonder wants to deliver commencement address?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 from Dr.</a:t>
            </a:r>
            <a:r>
              <a:rPr lang="en-US" baseline="0" dirty="0" smtClean="0"/>
              <a:t> Pappas</a:t>
            </a:r>
          </a:p>
          <a:p>
            <a:r>
              <a:rPr lang="en-US" baseline="0" dirty="0" smtClean="0"/>
              <a:t>Question from Dean Williams re: emerging tech.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Workshop as means to introduce a11y concepts.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52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Committee</a:t>
            </a:r>
            <a:r>
              <a:rPr lang="en-US" baseline="0" dirty="0" smtClean="0"/>
              <a:t> included faculty and student with disabilities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855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Wanted</a:t>
            </a:r>
            <a:r>
              <a:rPr lang="en-US" baseline="0" dirty="0" smtClean="0"/>
              <a:t> policy to be somewhat aspirational.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17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Listen</a:t>
            </a:r>
            <a:r>
              <a:rPr lang="en-US" baseline="0" dirty="0" smtClean="0"/>
              <a:t> to your faculty.</a:t>
            </a:r>
          </a:p>
          <a:p>
            <a:r>
              <a:rPr lang="en-US" baseline="0" dirty="0" smtClean="0"/>
              <a:t>Don’t go in blind.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13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Goes back to contract language conversations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682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Great way to hear many voices so you can find your own.</a:t>
            </a:r>
          </a:p>
          <a:p>
            <a:r>
              <a:rPr lang="en-US" dirty="0" smtClean="0"/>
              <a:t>Help to cure ignorance, sharpen focus.</a:t>
            </a:r>
          </a:p>
          <a:p>
            <a:r>
              <a:rPr lang="en-US" dirty="0" smtClean="0"/>
              <a:t>Incredible training value in conferences.</a:t>
            </a:r>
          </a:p>
          <a:p>
            <a:r>
              <a:rPr lang="en-US" dirty="0" smtClean="0"/>
              <a:t>Focused training soaks your brain in knowledge.</a:t>
            </a:r>
          </a:p>
          <a:p>
            <a:r>
              <a:rPr lang="en-US" dirty="0" smtClean="0"/>
              <a:t>Find low cost or free alternatives.</a:t>
            </a:r>
          </a:p>
          <a:p>
            <a:pPr lvl="1"/>
            <a:r>
              <a:rPr lang="en-US" dirty="0" smtClean="0"/>
              <a:t>Accessibility Summit</a:t>
            </a:r>
          </a:p>
          <a:p>
            <a:pPr lvl="1"/>
            <a:r>
              <a:rPr lang="en-US" dirty="0" smtClean="0"/>
              <a:t>Local events</a:t>
            </a:r>
          </a:p>
          <a:p>
            <a:pPr lvl="1"/>
            <a:r>
              <a:rPr lang="en-US" dirty="0" smtClean="0"/>
              <a:t>Organize a local event</a:t>
            </a:r>
          </a:p>
          <a:p>
            <a:r>
              <a:rPr lang="en-US" dirty="0" smtClean="0"/>
              <a:t>Bring friends!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09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Listen</a:t>
            </a:r>
            <a:r>
              <a:rPr lang="en-US" baseline="0" dirty="0" smtClean="0"/>
              <a:t> to a11y people, peers on campus, faculty, staff,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Look for benefits beyond the obvious.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Tailor your message to the audience.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51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EG, my emailing</a:t>
            </a:r>
            <a:r>
              <a:rPr lang="en-US" baseline="0" dirty="0" smtClean="0"/>
              <a:t> people to find out what was happening with a11y at OU got me into the policy committee.</a:t>
            </a:r>
          </a:p>
          <a:p>
            <a:r>
              <a:rPr lang="en-US" baseline="0" dirty="0" smtClean="0"/>
              <a:t>Starting the WAG in Outreach got people aware of a11y and got us moving more quickly.</a:t>
            </a:r>
          </a:p>
          <a:p>
            <a:r>
              <a:rPr lang="en-US" baseline="0" dirty="0" smtClean="0"/>
              <a:t>	Shared ownership, early education and awareness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91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really a hub of accessibility, yet.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46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CCE-IT separate</a:t>
            </a:r>
            <a:r>
              <a:rPr lang="en-US" baseline="0" dirty="0" smtClean="0"/>
              <a:t> from OU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1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Distance learning</a:t>
            </a:r>
          </a:p>
          <a:p>
            <a:r>
              <a:rPr lang="en-US" dirty="0" smtClean="0"/>
              <a:t>	AP,</a:t>
            </a:r>
            <a:r>
              <a:rPr lang="en-US" baseline="0" dirty="0" smtClean="0"/>
              <a:t> CIDL, etc.</a:t>
            </a:r>
          </a:p>
          <a:p>
            <a:r>
              <a:rPr lang="en-US" baseline="0" dirty="0" smtClean="0"/>
              <a:t>Intersession to OLLI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51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bragging, just feel that there are a lot of pathways into a11y and</a:t>
            </a:r>
            <a:r>
              <a:rPr lang="en-US" baseline="0" dirty="0" smtClean="0"/>
              <a:t> want to try to show that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New to a11y myself, don’t have all the answers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Come from outside the main campus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36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</a:t>
            </a:r>
            <a:r>
              <a:rPr lang="en-US" baseline="0" dirty="0" smtClean="0"/>
              <a:t> how we got started.  </a:t>
            </a:r>
          </a:p>
          <a:p>
            <a:r>
              <a:rPr lang="en-US" baseline="0" dirty="0" smtClean="0"/>
              <a:t>Just a question, not a complaint or anything official.  </a:t>
            </a:r>
          </a:p>
          <a:p>
            <a:r>
              <a:rPr lang="en-US" dirty="0" smtClean="0"/>
              <a:t>The unit that answered the call knew how</a:t>
            </a:r>
            <a:r>
              <a:rPr lang="en-US" baseline="0" dirty="0" smtClean="0"/>
              <a:t> to handle it.  </a:t>
            </a:r>
          </a:p>
          <a:p>
            <a:r>
              <a:rPr lang="en-US" baseline="0" dirty="0" smtClean="0"/>
              <a:t>This put a11y on the map in Outreach in a way that other units on campus had avoided to this 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15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Close relationship with OKDHS brought one of their a11y gurus to our campus to talk about it.</a:t>
            </a:r>
          </a:p>
          <a:p>
            <a:r>
              <a:rPr lang="en-US" baseline="0" dirty="0" smtClean="0"/>
              <a:t>Unit that already knew about it was there, but the invitation went to all Outreach units.  </a:t>
            </a:r>
          </a:p>
          <a:p>
            <a:r>
              <a:rPr lang="en-US" baseline="0" dirty="0" smtClean="0"/>
              <a:t>Discussion was at a high level.</a:t>
            </a:r>
          </a:p>
          <a:p>
            <a:r>
              <a:rPr lang="en-US" baseline="0" dirty="0" smtClean="0"/>
              <a:t>Dr. Pappas’s presence there for over an hour showed his commitment to, and concern about, a11y.</a:t>
            </a:r>
          </a:p>
          <a:p>
            <a:r>
              <a:rPr lang="en-US" baseline="0" dirty="0" smtClean="0"/>
              <a:t>For us, it was and is a matter of keeping and attracting contract work with the State of Oklahoma.</a:t>
            </a:r>
          </a:p>
          <a:p>
            <a:r>
              <a:rPr lang="en-US" baseline="0" dirty="0" smtClean="0"/>
              <a:t>Brief discussion about how Outreach is funded, etc.</a:t>
            </a:r>
          </a:p>
          <a:p>
            <a:r>
              <a:rPr lang="en-US" baseline="0" dirty="0" smtClean="0"/>
              <a:t>Meanwhile on main campus, DRC was advocating for a11y.  Just couldn’t get the message through.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80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saw a fit</a:t>
            </a:r>
            <a:r>
              <a:rPr lang="en-US" baseline="0" dirty="0" smtClean="0"/>
              <a:t> for interest and, I hoped, aptitude.</a:t>
            </a:r>
          </a:p>
          <a:p>
            <a:r>
              <a:rPr lang="en-US" baseline="0" dirty="0" smtClean="0"/>
              <a:t>Talked to my boss about moving to focus more on a11y, less on PM.</a:t>
            </a:r>
          </a:p>
          <a:p>
            <a:r>
              <a:rPr lang="en-US" baseline="0" dirty="0" smtClean="0"/>
              <a:t>Combo of background and motivation is compelling.</a:t>
            </a:r>
          </a:p>
          <a:p>
            <a:r>
              <a:rPr lang="en-US" baseline="0" dirty="0" smtClean="0"/>
              <a:t>Knowledge of AT and technology was good combination.</a:t>
            </a:r>
          </a:p>
          <a:p>
            <a:r>
              <a:rPr lang="en-US" baseline="0" dirty="0" smtClean="0"/>
              <a:t>Never thought I’d present to any audience about what I did at work.  </a:t>
            </a:r>
          </a:p>
          <a:p>
            <a:r>
              <a:rPr lang="en-US" baseline="0" dirty="0" smtClean="0"/>
              <a:t>Motivation can come from a million places.</a:t>
            </a:r>
          </a:p>
          <a:p>
            <a:r>
              <a:rPr lang="en-US" baseline="0" dirty="0" smtClean="0"/>
              <a:t>Mine started with SMASE.</a:t>
            </a:r>
          </a:p>
          <a:p>
            <a:r>
              <a:rPr lang="en-US" baseline="0" dirty="0" smtClean="0"/>
              <a:t>Conversation on the phone where I asked for, and received, ownership in our shop.</a:t>
            </a:r>
          </a:p>
          <a:p>
            <a:r>
              <a:rPr lang="en-US" dirty="0" err="1" smtClean="0"/>
              <a:t>AccessU</a:t>
            </a:r>
            <a:r>
              <a:rPr lang="en-US" dirty="0" smtClean="0"/>
              <a:t> trip, 5/10</a:t>
            </a:r>
          </a:p>
          <a:p>
            <a:r>
              <a:rPr lang="en-US" dirty="0" smtClean="0"/>
              <a:t>Got</a:t>
            </a:r>
            <a:r>
              <a:rPr lang="en-US" baseline="0" dirty="0" smtClean="0"/>
              <a:t> a small group of 7, plus me, to go.</a:t>
            </a:r>
          </a:p>
          <a:p>
            <a:r>
              <a:rPr lang="en-US" baseline="0" dirty="0" smtClean="0"/>
              <a:t>Had support to coordinate the trip, from invitations to making intros on site for folks that </a:t>
            </a:r>
            <a:r>
              <a:rPr lang="en-US" baseline="0" dirty="0" err="1" smtClean="0"/>
              <a:t>dipdn’t</a:t>
            </a:r>
            <a:r>
              <a:rPr lang="en-US" baseline="0" dirty="0" smtClean="0"/>
              <a:t> know each other, to an after conference </a:t>
            </a:r>
            <a:r>
              <a:rPr lang="en-US" baseline="0" dirty="0" err="1" smtClean="0"/>
              <a:t>meetup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Initial conversations were probably advanced for my knowledge, but they were happening.</a:t>
            </a:r>
          </a:p>
          <a:p>
            <a:r>
              <a:rPr lang="en-US" baseline="0" dirty="0" smtClean="0"/>
              <a:t>Web Accessibility Group; started working toward getting people from around the college together.</a:t>
            </a:r>
          </a:p>
          <a:p>
            <a:r>
              <a:rPr lang="en-US" baseline="0" dirty="0" smtClean="0"/>
              <a:t>Reached out to various levels of the organization and began talking about a11y.</a:t>
            </a:r>
          </a:p>
          <a:p>
            <a:r>
              <a:rPr lang="en-US" baseline="0" dirty="0" smtClean="0"/>
              <a:t>Then, brought them together to talk about it together.</a:t>
            </a:r>
          </a:p>
          <a:p>
            <a:r>
              <a:rPr lang="en-US" baseline="0" dirty="0" smtClean="0"/>
              <a:t>First meeting 7/10.</a:t>
            </a:r>
          </a:p>
          <a:p>
            <a:r>
              <a:rPr lang="en-US" dirty="0" smtClean="0"/>
              <a:t>Comprised of various departmental representatives from within Outreach with vested interest in digital a11y.</a:t>
            </a:r>
          </a:p>
          <a:p>
            <a:r>
              <a:rPr lang="en-US" dirty="0" smtClean="0"/>
              <a:t>Included marketing, application development, web design, content authors.</a:t>
            </a:r>
          </a:p>
          <a:p>
            <a:r>
              <a:rPr lang="en-US" dirty="0" smtClean="0"/>
              <a:t>Brought variety of perspectives.</a:t>
            </a:r>
          </a:p>
          <a:p>
            <a:r>
              <a:rPr lang="en-US" dirty="0" smtClean="0"/>
              <a:t>Brought people together that could create solutions.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Found pockets of people with knowledge, just within Outreach.</a:t>
            </a:r>
          </a:p>
          <a:p>
            <a:r>
              <a:rPr lang="en-US" baseline="0" dirty="0" smtClean="0"/>
              <a:t>CPM for example, as mentioned earlier</a:t>
            </a:r>
          </a:p>
          <a:p>
            <a:r>
              <a:rPr lang="en-US" baseline="0" dirty="0" smtClean="0"/>
              <a:t>Knew that there were similar pockets around campus.</a:t>
            </a:r>
          </a:p>
          <a:p>
            <a:r>
              <a:rPr lang="en-US" baseline="0" dirty="0" smtClean="0"/>
              <a:t>Accessing Higher Ground</a:t>
            </a:r>
          </a:p>
          <a:p>
            <a:r>
              <a:rPr lang="en-US" baseline="0" dirty="0" smtClean="0"/>
              <a:t>Found out more about how little I knew, but started to get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Contracts, wanted specific, hard to overlook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85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</a:t>
            </a:r>
            <a:r>
              <a:rPr lang="en-US" baseline="0" dirty="0" smtClean="0"/>
              <a:t> of the meetings and such created relationships and connections that are vital.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E7AF5-4033-4917-9AD0-FAEDC55C7FC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54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CBB588AD-3B00-4DBF-A58E-4199C810B675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4C95-B0DB-4E9A-88C6-F0819591F10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CE-IT Digital Accessibilitiy Center logo" title="CCE-IT Digital Accessibilitiy Center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9800"/>
            <a:ext cx="8382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CBB588AD-3B00-4DBF-A58E-4199C810B675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4C95-B0DB-4E9A-88C6-F0819591F10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CE-IT Digital Accessibilitiy Center logo" title="CCE-IT Digital Accessibilitiy Cen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9800"/>
            <a:ext cx="8382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CBB588AD-3B00-4DBF-A58E-4199C810B675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4C95-B0DB-4E9A-88C6-F0819591F10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CE-IT Digital Accessibilitiy Center logo" title="CCE-IT Digital Accessibilitiy Cen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9800"/>
            <a:ext cx="8382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14C95-B0DB-4E9A-88C6-F0819591F10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CBB588AD-3B00-4DBF-A58E-4199C810B675}" type="datetimeFigureOut">
              <a:rPr lang="en-US" smtClean="0"/>
              <a:t>11/12/2012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56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14C95-B0DB-4E9A-88C6-F0819591F10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CBB588AD-3B00-4DBF-A58E-4199C810B675}" type="datetimeFigureOut">
              <a:rPr lang="en-US" smtClean="0"/>
              <a:t>11/12/2012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06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543800" cy="3886200"/>
          </a:xfrm>
        </p:spPr>
        <p:txBody>
          <a:bodyPr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CBB588AD-3B00-4DBF-A58E-4199C810B675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4C95-B0DB-4E9A-88C6-F0819591F10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838200" y="1981200"/>
            <a:ext cx="746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CCE-IT Digital Accessibilitiy Center logo" title="CCE-IT Digital Accessibilitiy Center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9800"/>
            <a:ext cx="8382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1054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CBB588AD-3B00-4DBF-A58E-4199C810B675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4C95-B0DB-4E9A-88C6-F0819591F1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5029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CE-IT Digital Accessibilitiy Center logo" title="CCE-IT Digital Accessibilitiy Cen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9800"/>
            <a:ext cx="8382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CBB588AD-3B00-4DBF-A58E-4199C810B675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4C95-B0DB-4E9A-88C6-F0819591F10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CCE-IT Digital Accessibilitiy Center logo" title="CCE-IT Digital Accessibilitiy Cen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9800"/>
            <a:ext cx="8382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CBB588AD-3B00-4DBF-A58E-4199C810B675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4C95-B0DB-4E9A-88C6-F0819591F10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CE-IT Digital Accessibilitiy Center logo" title="CCE-IT Digital Accessibilitiy Cen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9800"/>
            <a:ext cx="8382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CBB588AD-3B00-4DBF-A58E-4199C810B675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4C95-B0DB-4E9A-88C6-F0819591F10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CCE-IT Digital Accessibilitiy Center logo" title="CCE-IT Digital Accessibilitiy Cen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9800"/>
            <a:ext cx="8382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CBB588AD-3B00-4DBF-A58E-4199C810B675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4C95-B0DB-4E9A-88C6-F0819591F10E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CCE-IT Digital Accessibilitiy Center logo" title="CCE-IT Digital Accessibilitiy Cen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9800"/>
            <a:ext cx="8382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CBB588AD-3B00-4DBF-A58E-4199C810B675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4C95-B0DB-4E9A-88C6-F0819591F10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CCE-IT Digital Accessibilitiy Center logo" title="CCE-IT Digital Accessibilitiy Cen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9800"/>
            <a:ext cx="8382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fld id="{CBB588AD-3B00-4DBF-A58E-4199C810B675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4C95-B0DB-4E9A-88C6-F0819591F10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CCE-IT Digital Accessibilitiy Center logo" title="CCE-IT Digital Accessibilitiy Center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9800"/>
            <a:ext cx="8382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FC14C95-B0DB-4E9A-88C6-F0819591F1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8321040" cy="381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The University of Oklahoma Outreach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7463"/>
            <a:ext cx="622300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u.edu/provost/ir/enrollment-analysis/Fall2011All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4538" y="996462"/>
            <a:ext cx="6289431" cy="403273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CCE-IT</a:t>
            </a:r>
            <a:b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DIGITAL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950101"/>
                </a:solidFill>
              </a:rPr>
              <a:t>ACCESSIBILITY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CENTER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0"/>
            <a:ext cx="2819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9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Observations about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college.</a:t>
            </a:r>
          </a:p>
          <a:p>
            <a:pPr lvl="1"/>
            <a:r>
              <a:rPr lang="en-US" dirty="0" smtClean="0"/>
              <a:t>Many ways to do the same thing.</a:t>
            </a:r>
          </a:p>
          <a:p>
            <a:pPr lvl="2"/>
            <a:r>
              <a:rPr lang="en-US" dirty="0" smtClean="0"/>
              <a:t>Multiple CMS systems</a:t>
            </a:r>
          </a:p>
          <a:p>
            <a:pPr lvl="1"/>
            <a:r>
              <a:rPr lang="en-US" dirty="0" smtClean="0"/>
              <a:t>Lots of autonomy</a:t>
            </a:r>
          </a:p>
          <a:p>
            <a:pPr lvl="2"/>
            <a:r>
              <a:rPr lang="en-US" dirty="0" smtClean="0"/>
              <a:t>Management approaches vary</a:t>
            </a:r>
          </a:p>
          <a:p>
            <a:pPr lvl="1"/>
            <a:r>
              <a:rPr lang="en-US" dirty="0" smtClean="0"/>
              <a:t>Pockets of accessibility knowledge here and there.</a:t>
            </a:r>
          </a:p>
        </p:txBody>
      </p:sp>
    </p:spTree>
    <p:extLst>
      <p:ext uri="{BB962C8B-B14F-4D97-AF65-F5344CB8AC3E}">
        <p14:creationId xmlns:p14="http://schemas.microsoft.com/office/powerpoint/2010/main" val="268011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I come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 years in information technology (IT).</a:t>
            </a:r>
          </a:p>
          <a:p>
            <a:pPr lvl="1"/>
            <a:r>
              <a:rPr lang="en-US" dirty="0" smtClean="0"/>
              <a:t>Programmer/analyst</a:t>
            </a:r>
          </a:p>
          <a:p>
            <a:pPr lvl="1"/>
            <a:r>
              <a:rPr lang="en-US" dirty="0" smtClean="0"/>
              <a:t>IT Director for small school for kids with disabilities</a:t>
            </a:r>
          </a:p>
          <a:p>
            <a:pPr lvl="1"/>
            <a:r>
              <a:rPr lang="en-US" dirty="0" smtClean="0"/>
              <a:t>Server administrator</a:t>
            </a:r>
          </a:p>
          <a:p>
            <a:pPr lvl="1"/>
            <a:r>
              <a:rPr lang="en-US" dirty="0" smtClean="0"/>
              <a:t>Software project manager</a:t>
            </a:r>
          </a:p>
          <a:p>
            <a:pPr lvl="1"/>
            <a:r>
              <a:rPr lang="en-US" dirty="0" smtClean="0"/>
              <a:t>Accessibility guy</a:t>
            </a:r>
          </a:p>
        </p:txBody>
      </p:sp>
    </p:spTree>
    <p:extLst>
      <p:ext uri="{BB962C8B-B14F-4D97-AF65-F5344CB8AC3E}">
        <p14:creationId xmlns:p14="http://schemas.microsoft.com/office/powerpoint/2010/main" val="24188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Accessibility becomes a 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3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comes knocking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March, 2010</a:t>
            </a:r>
          </a:p>
          <a:p>
            <a:pPr lvl="1"/>
            <a:r>
              <a:rPr lang="en-US" dirty="0" smtClean="0"/>
              <a:t>Web site user has problems.</a:t>
            </a:r>
          </a:p>
          <a:p>
            <a:pPr lvl="2"/>
            <a:r>
              <a:rPr lang="en-US" dirty="0" smtClean="0"/>
              <a:t>Registration system, payment gateway</a:t>
            </a:r>
          </a:p>
          <a:p>
            <a:pPr lvl="1"/>
            <a:r>
              <a:rPr lang="en-US" dirty="0" smtClean="0"/>
              <a:t>Kick-started conversations.</a:t>
            </a:r>
          </a:p>
          <a:p>
            <a:pPr lvl="2"/>
            <a:r>
              <a:rPr lang="en-US" dirty="0" smtClean="0"/>
              <a:t>Internal to Outreach</a:t>
            </a:r>
          </a:p>
          <a:p>
            <a:pPr lvl="2"/>
            <a:r>
              <a:rPr lang="en-US" dirty="0" smtClean="0"/>
              <a:t>With vendors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0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/>
            <a:r>
              <a:rPr lang="en-US" dirty="0"/>
              <a:t>Sister unit led the </a:t>
            </a:r>
            <a:r>
              <a:rPr lang="en-US" dirty="0" smtClean="0"/>
              <a:t>internal response and testing.</a:t>
            </a:r>
            <a:endParaRPr lang="en-US" dirty="0"/>
          </a:p>
          <a:p>
            <a:pPr marL="594360" lvl="2" indent="-320040"/>
            <a:r>
              <a:rPr lang="en-US" dirty="0"/>
              <a:t>Worked with </a:t>
            </a:r>
            <a:r>
              <a:rPr lang="en-US" dirty="0" smtClean="0"/>
              <a:t>internal registration </a:t>
            </a:r>
            <a:r>
              <a:rPr lang="en-US" dirty="0"/>
              <a:t>unit closely.</a:t>
            </a:r>
          </a:p>
          <a:p>
            <a:pPr marL="320040" lvl="1" indent="-320040"/>
            <a:r>
              <a:rPr lang="en-US" dirty="0"/>
              <a:t>I worked with the credit card gateway vendor.</a:t>
            </a:r>
          </a:p>
          <a:p>
            <a:pPr marL="274320" lvl="1"/>
            <a:r>
              <a:rPr lang="en-US" dirty="0" smtClean="0"/>
              <a:t>Oklahoma </a:t>
            </a:r>
            <a:r>
              <a:rPr lang="en-US" dirty="0"/>
              <a:t>Department of Human Services comes to talk about </a:t>
            </a:r>
            <a:r>
              <a:rPr lang="en-US" dirty="0" smtClean="0"/>
              <a:t>accessibility </a:t>
            </a:r>
            <a:r>
              <a:rPr lang="en-US" dirty="0"/>
              <a:t>to OU Outreach.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1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Upgraded registration software for Outreach.</a:t>
            </a:r>
          </a:p>
          <a:p>
            <a:r>
              <a:rPr lang="en-US" dirty="0" smtClean="0"/>
              <a:t>Accessible interface in University’s payment gateway.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1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Gaining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steps toward an initiative.</a:t>
            </a:r>
          </a:p>
          <a:p>
            <a:pPr lvl="1"/>
            <a:r>
              <a:rPr lang="en-US" dirty="0" smtClean="0"/>
              <a:t>Asked for ownership.</a:t>
            </a:r>
          </a:p>
          <a:p>
            <a:pPr lvl="1"/>
            <a:r>
              <a:rPr lang="en-US" dirty="0" smtClean="0"/>
              <a:t>Took groups to conferences</a:t>
            </a:r>
          </a:p>
          <a:p>
            <a:pPr lvl="2"/>
            <a:r>
              <a:rPr lang="en-US" dirty="0" err="1" smtClean="0"/>
              <a:t>AccessU</a:t>
            </a:r>
            <a:r>
              <a:rPr lang="en-US" dirty="0" smtClean="0"/>
              <a:t>, 5/2010</a:t>
            </a:r>
          </a:p>
          <a:p>
            <a:pPr lvl="2"/>
            <a:r>
              <a:rPr lang="en-US" dirty="0"/>
              <a:t>Accessing Higher Ground, 11/2010</a:t>
            </a:r>
          </a:p>
          <a:p>
            <a:pPr lvl="1"/>
            <a:r>
              <a:rPr lang="en-US" dirty="0" smtClean="0"/>
              <a:t>Web Accessibility Group, 7/2010</a:t>
            </a:r>
          </a:p>
          <a:p>
            <a:pPr lvl="1"/>
            <a:r>
              <a:rPr lang="en-US" dirty="0" smtClean="0"/>
              <a:t>Meetings within Outreach</a:t>
            </a:r>
          </a:p>
          <a:p>
            <a:pPr lvl="2"/>
            <a:r>
              <a:rPr lang="en-US" dirty="0" smtClean="0"/>
              <a:t>Contract Administrator, 5/2010</a:t>
            </a:r>
          </a:p>
          <a:p>
            <a:pPr lvl="2"/>
            <a:r>
              <a:rPr lang="en-US" dirty="0" smtClean="0"/>
              <a:t>Executive Director of Operations, 8/2010	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29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Going (more) 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Sent email to small, varied group, 12/10.</a:t>
            </a:r>
          </a:p>
          <a:p>
            <a:pPr lvl="1"/>
            <a:r>
              <a:rPr lang="en-US" dirty="0" smtClean="0"/>
              <a:t>Aimed to see who was already doing this.</a:t>
            </a:r>
          </a:p>
          <a:p>
            <a:pPr lvl="1"/>
            <a:r>
              <a:rPr lang="en-US" dirty="0" smtClean="0"/>
              <a:t>One hit: Disability Resource Center on campus.</a:t>
            </a:r>
          </a:p>
          <a:p>
            <a:r>
              <a:rPr lang="en-US" dirty="0" smtClean="0"/>
              <a:t>Reached out to Web Communications team, 1/11.</a:t>
            </a:r>
          </a:p>
          <a:p>
            <a:r>
              <a:rPr lang="en-US" dirty="0" smtClean="0"/>
              <a:t>Attended Web Comm. Lunch and Punch on accessibility, also 1/11.</a:t>
            </a:r>
          </a:p>
          <a:p>
            <a:pPr lvl="1"/>
            <a:r>
              <a:rPr lang="en-US" dirty="0" smtClean="0"/>
              <a:t>Networked in.</a:t>
            </a:r>
          </a:p>
        </p:txBody>
      </p:sp>
    </p:spTree>
    <p:extLst>
      <p:ext uri="{BB962C8B-B14F-4D97-AF65-F5344CB8AC3E}">
        <p14:creationId xmlns:p14="http://schemas.microsoft.com/office/powerpoint/2010/main" val="28737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Huge step: Established a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Formed the CCE-IT Digital Accessibility Center</a:t>
            </a:r>
          </a:p>
          <a:p>
            <a:pPr lvl="1"/>
            <a:r>
              <a:rPr lang="en-US" dirty="0"/>
              <a:t>Established roughly 6/2011</a:t>
            </a:r>
          </a:p>
          <a:p>
            <a:pPr lvl="1"/>
            <a:r>
              <a:rPr lang="en-US" dirty="0"/>
              <a:t>100% focus on digital </a:t>
            </a:r>
            <a:r>
              <a:rPr lang="en-US" dirty="0" smtClean="0"/>
              <a:t>accessibility</a:t>
            </a:r>
          </a:p>
          <a:p>
            <a:pPr lvl="1"/>
            <a:r>
              <a:rPr lang="en-US" dirty="0" smtClean="0"/>
              <a:t>Focus </a:t>
            </a:r>
            <a:r>
              <a:rPr lang="en-US" dirty="0" smtClean="0"/>
              <a:t>on accessibility reviews, consulting, training and some services.</a:t>
            </a:r>
          </a:p>
          <a:p>
            <a:pPr lvl="2"/>
            <a:r>
              <a:rPr lang="en-US" dirty="0" smtClean="0"/>
              <a:t>Document accessibility in particular </a:t>
            </a:r>
            <a:endParaRPr lang="en-US" dirty="0" smtClean="0"/>
          </a:p>
          <a:p>
            <a:pPr lvl="1"/>
            <a:r>
              <a:rPr lang="en-US" dirty="0" smtClean="0"/>
              <a:t>Established </a:t>
            </a:r>
            <a:r>
              <a:rPr lang="en-US" dirty="0" smtClean="0"/>
              <a:t>point of contact for Outreach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Staff of me, student, now full-timer.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26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ever presentation, 8/11: Opening Doors</a:t>
            </a:r>
          </a:p>
          <a:p>
            <a:r>
              <a:rPr lang="en-US" dirty="0" smtClean="0"/>
              <a:t>Introduction to accessibility</a:t>
            </a:r>
          </a:p>
          <a:p>
            <a:pPr lvl="1"/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Discussion of disabilities, assistive technology, accessibility</a:t>
            </a:r>
          </a:p>
          <a:p>
            <a:pPr lvl="1"/>
            <a:r>
              <a:rPr lang="en-US" dirty="0" smtClean="0"/>
              <a:t>Quick screen reader demo</a:t>
            </a:r>
          </a:p>
          <a:p>
            <a:pPr lvl="1"/>
            <a:r>
              <a:rPr lang="en-US" dirty="0" smtClean="0"/>
              <a:t>Discussion of opportunities for content authors, Outreach</a:t>
            </a:r>
          </a:p>
          <a:p>
            <a:pPr lvl="1"/>
            <a:r>
              <a:rPr lang="en-US" dirty="0" smtClean="0"/>
              <a:t>Quick overview of legal landscape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83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an accessibility initiative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look at the first 2.5 years at The University of Oklahoma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public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Spoke to Provost’s Dean’s Council with Disability Resource Center, 3/12</a:t>
            </a:r>
          </a:p>
          <a:p>
            <a:r>
              <a:rPr lang="en-US" dirty="0" smtClean="0"/>
              <a:t>Added workshop for Outreach on Microsoft Word 2010, 5/12</a:t>
            </a:r>
          </a:p>
          <a:p>
            <a:pPr lvl="1"/>
            <a:r>
              <a:rPr lang="en-US" dirty="0" smtClean="0"/>
              <a:t>Two more workshops, fall 2012</a:t>
            </a:r>
          </a:p>
        </p:txBody>
      </p:sp>
    </p:spTree>
    <p:extLst>
      <p:ext uri="{BB962C8B-B14F-4D97-AF65-F5344CB8AC3E}">
        <p14:creationId xmlns:p14="http://schemas.microsoft.com/office/powerpoint/2010/main" val="334951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 Awareness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Convened at request of Norman Campus Provost.</a:t>
            </a:r>
          </a:p>
          <a:p>
            <a:r>
              <a:rPr lang="en-US" dirty="0" smtClean="0"/>
              <a:t>Formed to respond to campus-wide memo from Legal Council about physical and digital access.</a:t>
            </a:r>
          </a:p>
          <a:p>
            <a:pPr marL="274320" lvl="1"/>
            <a:r>
              <a:rPr lang="en-US" dirty="0"/>
              <a:t>Comprised of me, Associate Provost for Academic Engagement, DRC Director and rep, IT Learning Spaces, library, faculty, staff and student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Worked my way onto the committee, 6/11</a:t>
            </a:r>
          </a:p>
          <a:p>
            <a:pPr lvl="1"/>
            <a:r>
              <a:rPr lang="en-US" dirty="0" smtClean="0"/>
              <a:t>Instead of responding to memo with update, group looked at drafting Provost-level policy.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64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meeting, 9/2011</a:t>
            </a:r>
          </a:p>
          <a:p>
            <a:r>
              <a:rPr lang="en-US" dirty="0" smtClean="0"/>
              <a:t>Examined example policies.</a:t>
            </a:r>
          </a:p>
          <a:p>
            <a:pPr lvl="1"/>
            <a:r>
              <a:rPr lang="en-US" dirty="0" smtClean="0"/>
              <a:t>Oregon State University</a:t>
            </a:r>
          </a:p>
          <a:p>
            <a:pPr lvl="1"/>
            <a:r>
              <a:rPr lang="en-US" dirty="0" smtClean="0"/>
              <a:t>Purdue University</a:t>
            </a:r>
          </a:p>
          <a:p>
            <a:pPr lvl="1"/>
            <a:r>
              <a:rPr lang="en-US" dirty="0" smtClean="0"/>
              <a:t>North Carolina State University</a:t>
            </a:r>
          </a:p>
          <a:p>
            <a:r>
              <a:rPr lang="en-US" dirty="0" smtClean="0"/>
              <a:t>Examined policy culture at OU.</a:t>
            </a:r>
          </a:p>
          <a:p>
            <a:r>
              <a:rPr lang="en-US" dirty="0" smtClean="0"/>
              <a:t>Began draft and review process within committee.</a:t>
            </a:r>
          </a:p>
        </p:txBody>
      </p:sp>
    </p:spTree>
    <p:extLst>
      <p:ext uri="{BB962C8B-B14F-4D97-AF65-F5344CB8AC3E}">
        <p14:creationId xmlns:p14="http://schemas.microsoft.com/office/powerpoint/2010/main" val="427993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Handled ‘heavy lifting’ of policy draft work.</a:t>
            </a:r>
          </a:p>
          <a:p>
            <a:r>
              <a:rPr lang="en-US" dirty="0" smtClean="0"/>
              <a:t>Continued with iterative process in committee.</a:t>
            </a:r>
          </a:p>
          <a:p>
            <a:r>
              <a:rPr lang="en-US" dirty="0" smtClean="0"/>
              <a:t>Sped process, remained inclusive.</a:t>
            </a:r>
          </a:p>
          <a:p>
            <a:r>
              <a:rPr lang="en-US" dirty="0" smtClean="0"/>
              <a:t>Full committee continued to meet monthly.</a:t>
            </a:r>
          </a:p>
          <a:p>
            <a:r>
              <a:rPr lang="en-US" dirty="0" smtClean="0"/>
              <a:t>More levels of review and approval expected.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4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takes a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Presented to Norman Campus Provost, 1/12</a:t>
            </a:r>
          </a:p>
          <a:p>
            <a:pPr lvl="1"/>
            <a:r>
              <a:rPr lang="en-US" dirty="0" smtClean="0"/>
              <a:t>Move it up a notch, or three…</a:t>
            </a:r>
          </a:p>
          <a:p>
            <a:pPr lvl="1"/>
            <a:r>
              <a:rPr lang="en-US" dirty="0" smtClean="0"/>
              <a:t>“Change rhetoric”</a:t>
            </a:r>
          </a:p>
          <a:p>
            <a:pPr lvl="1"/>
            <a:r>
              <a:rPr lang="en-US" dirty="0" smtClean="0"/>
              <a:t>WIN</a:t>
            </a:r>
          </a:p>
          <a:p>
            <a:r>
              <a:rPr lang="en-US" dirty="0" smtClean="0"/>
              <a:t>Discussed with central Information Technology.</a:t>
            </a:r>
          </a:p>
          <a:p>
            <a:pPr lvl="1"/>
            <a:r>
              <a:rPr lang="en-US" dirty="0" smtClean="0"/>
              <a:t>Not appropriate within their policy culture.</a:t>
            </a:r>
          </a:p>
        </p:txBody>
      </p:sp>
    </p:spTree>
    <p:extLst>
      <p:ext uri="{BB962C8B-B14F-4D97-AF65-F5344CB8AC3E}">
        <p14:creationId xmlns:p14="http://schemas.microsoft.com/office/powerpoint/2010/main" val="40735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tries to find a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(Another) meeting</a:t>
            </a:r>
          </a:p>
          <a:p>
            <a:pPr lvl="1"/>
            <a:r>
              <a:rPr lang="en-US" dirty="0" smtClean="0"/>
              <a:t>Legal Council, 8/12</a:t>
            </a:r>
          </a:p>
          <a:p>
            <a:pPr lvl="1"/>
            <a:r>
              <a:rPr lang="en-US" dirty="0" smtClean="0"/>
              <a:t>Decision made to make policy a President’s level policy.</a:t>
            </a:r>
          </a:p>
          <a:p>
            <a:pPr lvl="1"/>
            <a:r>
              <a:rPr lang="en-US" dirty="0" smtClean="0"/>
              <a:t>WIN</a:t>
            </a:r>
          </a:p>
          <a:p>
            <a:r>
              <a:rPr lang="en-US" dirty="0" smtClean="0"/>
              <a:t>Policy published 10/12</a:t>
            </a:r>
          </a:p>
          <a:p>
            <a:pPr lvl="1"/>
            <a:r>
              <a:rPr lang="en-US" dirty="0" smtClean="0"/>
              <a:t>WIN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237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details still outstanding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Pitched to Web Communications, Disability Resource Center, OU IT.</a:t>
            </a:r>
          </a:p>
          <a:p>
            <a:pPr lvl="1"/>
            <a:r>
              <a:rPr lang="en-US" dirty="0" smtClean="0"/>
              <a:t>Lots of support, mostly moral.</a:t>
            </a:r>
            <a:endParaRPr lang="en-US" dirty="0"/>
          </a:p>
          <a:p>
            <a:r>
              <a:rPr lang="en-US" dirty="0"/>
              <a:t>Met with group putting together Faculty presentation in February, 10/17.</a:t>
            </a:r>
          </a:p>
          <a:p>
            <a:pPr lvl="1"/>
            <a:r>
              <a:rPr lang="en-US" dirty="0"/>
              <a:t>Great insight into how faculty will greet, or maybe slap, the policy.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more into the policy committee.</a:t>
            </a:r>
          </a:p>
          <a:p>
            <a:r>
              <a:rPr lang="en-US" dirty="0" smtClean="0"/>
              <a:t>Get more direct administrative support </a:t>
            </a:r>
            <a:r>
              <a:rPr lang="en-US" smtClean="0"/>
              <a:t>for policy.</a:t>
            </a:r>
            <a:endParaRPr lang="en-US" dirty="0" smtClean="0"/>
          </a:p>
          <a:p>
            <a:r>
              <a:rPr lang="en-US" dirty="0" smtClean="0"/>
              <a:t>Reach out beyond our campus for policy feedback.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1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it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support is higher.</a:t>
            </a:r>
          </a:p>
          <a:p>
            <a:r>
              <a:rPr lang="en-US" dirty="0" smtClean="0"/>
              <a:t>Vendors are coming around.</a:t>
            </a:r>
          </a:p>
          <a:p>
            <a:r>
              <a:rPr lang="en-US" dirty="0" smtClean="0"/>
              <a:t>Accessibility resources are (more) plentiful.</a:t>
            </a:r>
          </a:p>
          <a:p>
            <a:r>
              <a:rPr lang="en-US" dirty="0" smtClean="0"/>
              <a:t>The accessibility community is insanely helpful.</a:t>
            </a:r>
          </a:p>
          <a:p>
            <a:r>
              <a:rPr lang="en-US" dirty="0" smtClean="0"/>
              <a:t>Social media is a great conduit.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31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Demographics and statistics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Norman, The University of Oklahoma and OU Outreach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3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 yourself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lots.</a:t>
            </a:r>
          </a:p>
          <a:p>
            <a:pPr lvl="1"/>
            <a:r>
              <a:rPr lang="en-US" dirty="0" smtClean="0"/>
              <a:t>Don’t try to teach yourself everything.</a:t>
            </a:r>
          </a:p>
          <a:p>
            <a:pPr lvl="1"/>
            <a:r>
              <a:rPr lang="en-US" dirty="0" smtClean="0"/>
              <a:t>You have to know it before you can be effective.</a:t>
            </a:r>
          </a:p>
          <a:p>
            <a:r>
              <a:rPr lang="en-US" dirty="0" smtClean="0"/>
              <a:t>Find/make a niche.</a:t>
            </a:r>
          </a:p>
          <a:p>
            <a:pPr lvl="1"/>
            <a:r>
              <a:rPr lang="en-US" dirty="0" smtClean="0"/>
              <a:t>Review?</a:t>
            </a:r>
          </a:p>
          <a:p>
            <a:pPr lvl="1"/>
            <a:r>
              <a:rPr lang="en-US" dirty="0" smtClean="0"/>
              <a:t>Documents?</a:t>
            </a:r>
          </a:p>
          <a:p>
            <a:pPr lvl="1"/>
            <a:r>
              <a:rPr lang="en-US" dirty="0" smtClean="0"/>
              <a:t>JavaScript?</a:t>
            </a:r>
          </a:p>
          <a:p>
            <a:pPr lvl="1"/>
            <a:r>
              <a:rPr lang="en-US" dirty="0" smtClean="0"/>
              <a:t>Policy?</a:t>
            </a:r>
          </a:p>
          <a:p>
            <a:pPr marL="32004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395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Shape the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original.</a:t>
            </a:r>
          </a:p>
          <a:p>
            <a:r>
              <a:rPr lang="en-US" dirty="0" smtClean="0"/>
              <a:t>Be practical.</a:t>
            </a:r>
          </a:p>
          <a:p>
            <a:r>
              <a:rPr lang="en-US" dirty="0" smtClean="0"/>
              <a:t>Relate it to everyone.</a:t>
            </a:r>
          </a:p>
          <a:p>
            <a:r>
              <a:rPr lang="en-US" dirty="0" smtClean="0"/>
              <a:t>Tailor it. </a:t>
            </a:r>
          </a:p>
          <a:p>
            <a:r>
              <a:rPr lang="en-US" dirty="0" smtClean="0"/>
              <a:t>Be the firefighter.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068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Earn trust</a:t>
            </a:r>
            <a:r>
              <a:rPr lang="en-US" dirty="0" smtClean="0"/>
              <a:t>.</a:t>
            </a:r>
          </a:p>
          <a:p>
            <a:r>
              <a:rPr lang="en-US" dirty="0"/>
              <a:t>Listen first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Reach out.</a:t>
            </a:r>
          </a:p>
          <a:p>
            <a:pPr lvl="1"/>
            <a:r>
              <a:rPr lang="en-US" dirty="0"/>
              <a:t>Working groups</a:t>
            </a:r>
          </a:p>
          <a:p>
            <a:r>
              <a:rPr lang="en-US" dirty="0" smtClean="0"/>
              <a:t>Find the pockets of accessibility.</a:t>
            </a:r>
          </a:p>
          <a:p>
            <a:r>
              <a:rPr lang="en-US" dirty="0" smtClean="0"/>
              <a:t>Learn your campus politics.</a:t>
            </a:r>
          </a:p>
          <a:p>
            <a:pPr lvl="1"/>
            <a:r>
              <a:rPr lang="en-US" dirty="0" smtClean="0"/>
              <a:t>And/or, find people who know.</a:t>
            </a:r>
          </a:p>
          <a:p>
            <a:r>
              <a:rPr lang="en-US" dirty="0" smtClean="0"/>
              <a:t>Create allies and advocates.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6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the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Contribute something helpful.</a:t>
            </a:r>
          </a:p>
          <a:p>
            <a:r>
              <a:rPr lang="en-US" dirty="0" smtClean="0"/>
              <a:t>Make a plan and lead.</a:t>
            </a:r>
          </a:p>
          <a:p>
            <a:r>
              <a:rPr lang="en-US" dirty="0" smtClean="0"/>
              <a:t>Lead with the good news.</a:t>
            </a:r>
          </a:p>
          <a:p>
            <a:r>
              <a:rPr lang="en-US" dirty="0"/>
              <a:t>Own bad news.</a:t>
            </a:r>
          </a:p>
          <a:p>
            <a:r>
              <a:rPr lang="en-US" dirty="0" smtClean="0"/>
              <a:t>Maintain relationships.</a:t>
            </a:r>
          </a:p>
          <a:p>
            <a:r>
              <a:rPr lang="en-US" dirty="0" smtClean="0"/>
              <a:t>Be patient.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1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are we now, Outreach?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Presenting curriculum tailored to our audience.</a:t>
            </a:r>
          </a:p>
          <a:p>
            <a:r>
              <a:rPr lang="en-US" dirty="0" smtClean="0"/>
              <a:t>Accessibility Center works with Outreach units by request.</a:t>
            </a:r>
          </a:p>
          <a:p>
            <a:pPr lvl="1"/>
            <a:r>
              <a:rPr lang="en-US" dirty="0" smtClean="0"/>
              <a:t>Focus on document content remediation, web site and content review, design and software consulting.</a:t>
            </a:r>
          </a:p>
          <a:p>
            <a:r>
              <a:rPr lang="en-US" dirty="0" smtClean="0"/>
              <a:t>Contribute to campus initiative.</a:t>
            </a:r>
          </a:p>
          <a:p>
            <a:pPr lvl="1"/>
            <a:r>
              <a:rPr lang="en-US" dirty="0" smtClean="0"/>
              <a:t>Policy implementation</a:t>
            </a:r>
          </a:p>
          <a:p>
            <a:pPr lvl="1"/>
            <a:r>
              <a:rPr lang="en-US" dirty="0" smtClean="0"/>
              <a:t>Funded Accessibility Summit, 9/25/12.</a:t>
            </a:r>
          </a:p>
          <a:p>
            <a:pPr lvl="1"/>
            <a:r>
              <a:rPr lang="en-US" dirty="0" smtClean="0"/>
              <a:t>Presentations, occasional advice or review.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is OU, big picture?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implementation.</a:t>
            </a:r>
          </a:p>
          <a:p>
            <a:pPr lvl="1"/>
            <a:r>
              <a:rPr lang="en-US" dirty="0" smtClean="0"/>
              <a:t>Who wants to own implementation?</a:t>
            </a:r>
          </a:p>
          <a:p>
            <a:pPr lvl="1"/>
            <a:r>
              <a:rPr lang="en-US" dirty="0" smtClean="0"/>
              <a:t>Lots of reasons why it doesn’t belong with X department.  </a:t>
            </a:r>
          </a:p>
          <a:p>
            <a:r>
              <a:rPr lang="en-US" smtClean="0"/>
              <a:t>Getting faculty on board.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Norman, Oklahoma</a:t>
            </a:r>
          </a:p>
          <a:p>
            <a:pPr lvl="1"/>
            <a:r>
              <a:rPr lang="en-US" dirty="0" smtClean="0"/>
              <a:t>110,925</a:t>
            </a:r>
          </a:p>
          <a:p>
            <a:r>
              <a:rPr lang="en-US" dirty="0" smtClean="0"/>
              <a:t>Oklahoma City, Oklahoma</a:t>
            </a:r>
          </a:p>
          <a:p>
            <a:pPr lvl="1"/>
            <a:r>
              <a:rPr lang="en-US" dirty="0" smtClean="0"/>
              <a:t>579,999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University of Oklahoma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Public, co-ed</a:t>
            </a:r>
          </a:p>
          <a:p>
            <a:r>
              <a:rPr lang="en-US" dirty="0" smtClean="0"/>
              <a:t>Bachelor’s, Master’s, Doctoral</a:t>
            </a:r>
          </a:p>
          <a:p>
            <a:r>
              <a:rPr lang="en-US" dirty="0" smtClean="0"/>
              <a:t>Research, Professional Practice</a:t>
            </a:r>
          </a:p>
          <a:p>
            <a:r>
              <a:rPr lang="en-US" dirty="0" smtClean="0"/>
              <a:t>Fall, 2011Norman campus enrollment</a:t>
            </a:r>
          </a:p>
          <a:p>
            <a:pPr lvl="1"/>
            <a:r>
              <a:rPr lang="en-US" dirty="0" smtClean="0"/>
              <a:t>19481 undergraduate students</a:t>
            </a:r>
          </a:p>
          <a:p>
            <a:pPr lvl="1"/>
            <a:r>
              <a:rPr lang="en-US" dirty="0" smtClean="0"/>
              <a:t>3837 graduate students</a:t>
            </a:r>
          </a:p>
          <a:p>
            <a:pPr lvl="1"/>
            <a:r>
              <a:rPr lang="en-US" dirty="0" smtClean="0"/>
              <a:t>23850 on campus</a:t>
            </a:r>
          </a:p>
          <a:p>
            <a:r>
              <a:rPr lang="en-US" dirty="0" smtClean="0"/>
              <a:t>1374 instructional faculty, full and part time</a:t>
            </a:r>
          </a:p>
          <a:p>
            <a:r>
              <a:rPr lang="en-US" dirty="0" smtClean="0"/>
              <a:t>Campuses in Norman, Oklahoma City and Tulsa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Source: </a:t>
            </a:r>
            <a:r>
              <a:rPr lang="en-US" dirty="0" smtClean="0"/>
              <a:t>Enrollment Analysis, Fall 2011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www.ou.edu/provost/ir/enrollment-analysis/Fall2011All.pdf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Observations about 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Decentralized campus</a:t>
            </a:r>
          </a:p>
          <a:p>
            <a:r>
              <a:rPr lang="en-US" dirty="0" smtClean="0"/>
              <a:t>Disability Resource Center on campus</a:t>
            </a:r>
          </a:p>
          <a:p>
            <a:pPr lvl="1"/>
            <a:r>
              <a:rPr lang="en-US" dirty="0" smtClean="0"/>
              <a:t>Over all three OU campus locations.</a:t>
            </a:r>
          </a:p>
          <a:p>
            <a:r>
              <a:rPr lang="en-US" dirty="0" smtClean="0"/>
              <a:t>Pockets of accessibility expertise and advocacy.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11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within The University of Oklahoma</a:t>
            </a:r>
          </a:p>
          <a:p>
            <a:r>
              <a:rPr lang="en-US" dirty="0" smtClean="0"/>
              <a:t>Includes four primary parts</a:t>
            </a:r>
          </a:p>
          <a:p>
            <a:pPr lvl="1"/>
            <a:r>
              <a:rPr lang="en-US" dirty="0" smtClean="0"/>
              <a:t>Public and Community Service</a:t>
            </a:r>
          </a:p>
          <a:p>
            <a:pPr lvl="1"/>
            <a:r>
              <a:rPr lang="en-US" dirty="0" smtClean="0"/>
              <a:t>Continuing Education and Advanced Programs</a:t>
            </a:r>
          </a:p>
          <a:p>
            <a:pPr lvl="1"/>
            <a:r>
              <a:rPr lang="en-US" dirty="0" smtClean="0"/>
              <a:t>College of Liberal Studies</a:t>
            </a:r>
          </a:p>
          <a:p>
            <a:pPr lvl="1"/>
            <a:r>
              <a:rPr lang="en-US" dirty="0" smtClean="0"/>
              <a:t>Support Services</a:t>
            </a:r>
          </a:p>
          <a:p>
            <a:pPr lvl="2"/>
            <a:r>
              <a:rPr lang="en-US" dirty="0" smtClean="0"/>
              <a:t>Where I call home…College of Continuing Education Information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3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about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Mostly funded through grants and </a:t>
            </a:r>
            <a:r>
              <a:rPr lang="en-US" dirty="0" smtClean="0"/>
              <a:t>contracts.</a:t>
            </a:r>
            <a:endParaRPr lang="en-US" dirty="0"/>
          </a:p>
          <a:p>
            <a:r>
              <a:rPr lang="en-US" dirty="0" smtClean="0"/>
              <a:t>Offers </a:t>
            </a:r>
            <a:r>
              <a:rPr lang="en-US" dirty="0"/>
              <a:t>credit and non-credit </a:t>
            </a:r>
            <a:r>
              <a:rPr lang="en-US" dirty="0" smtClean="0"/>
              <a:t>programs.</a:t>
            </a:r>
            <a:endParaRPr lang="en-US" dirty="0"/>
          </a:p>
          <a:p>
            <a:r>
              <a:rPr lang="en-US" dirty="0"/>
              <a:t>Roughly 40 different </a:t>
            </a:r>
            <a:r>
              <a:rPr lang="en-US" dirty="0" smtClean="0"/>
              <a:t>departments.</a:t>
            </a:r>
            <a:endParaRPr lang="en-US" dirty="0"/>
          </a:p>
          <a:p>
            <a:r>
              <a:rPr lang="en-US" dirty="0" smtClean="0"/>
              <a:t>Broad and varied target audience.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Diversity of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what Outreach does:</a:t>
            </a:r>
          </a:p>
          <a:p>
            <a:pPr lvl="1"/>
            <a:r>
              <a:rPr lang="en-US" dirty="0" smtClean="0"/>
              <a:t>Advanced Programs</a:t>
            </a:r>
          </a:p>
          <a:p>
            <a:pPr lvl="1"/>
            <a:r>
              <a:rPr lang="en-US" dirty="0" smtClean="0"/>
              <a:t>Medieval Fair</a:t>
            </a:r>
          </a:p>
          <a:p>
            <a:pPr lvl="1"/>
            <a:r>
              <a:rPr lang="en-US" dirty="0" err="1" smtClean="0"/>
              <a:t>Osher</a:t>
            </a:r>
            <a:r>
              <a:rPr lang="en-US" dirty="0" smtClean="0"/>
              <a:t> Lifelong Learning Institute</a:t>
            </a:r>
          </a:p>
          <a:p>
            <a:pPr lvl="1"/>
            <a:r>
              <a:rPr lang="en-US" dirty="0" smtClean="0"/>
              <a:t>Sooner Flight Academy</a:t>
            </a:r>
          </a:p>
          <a:p>
            <a:pPr lvl="1"/>
            <a:r>
              <a:rPr lang="en-US" dirty="0" smtClean="0"/>
              <a:t>Lean Institute</a:t>
            </a:r>
          </a:p>
          <a:p>
            <a:pPr lvl="1"/>
            <a:r>
              <a:rPr lang="en-US" dirty="0" smtClean="0"/>
              <a:t>KGOU National Public Radio affiliate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8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2CDA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1855</Words>
  <Application>Microsoft Office PowerPoint</Application>
  <PresentationFormat>On-screen Show (4:3)</PresentationFormat>
  <Paragraphs>315</Paragraphs>
  <Slides>35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2012CDAC</vt:lpstr>
      <vt:lpstr>CCE-IT DIGITAL ACCESSIBILITY CENTER</vt:lpstr>
      <vt:lpstr>Building an accessibility initiative</vt:lpstr>
      <vt:lpstr>Demographics and statistics</vt:lpstr>
      <vt:lpstr>Where we live</vt:lpstr>
      <vt:lpstr>The University of Oklahoma</vt:lpstr>
      <vt:lpstr>Observations about OU</vt:lpstr>
      <vt:lpstr>OU Outreach</vt:lpstr>
      <vt:lpstr>More about Outreach</vt:lpstr>
      <vt:lpstr>Diversity of programs</vt:lpstr>
      <vt:lpstr>Observations about Outreach</vt:lpstr>
      <vt:lpstr>Where I come from</vt:lpstr>
      <vt:lpstr>What happened?</vt:lpstr>
      <vt:lpstr>Accessibility comes knocking</vt:lpstr>
      <vt:lpstr>Responses</vt:lpstr>
      <vt:lpstr>Early wins</vt:lpstr>
      <vt:lpstr>Gaining momentum</vt:lpstr>
      <vt:lpstr>Going (more) public</vt:lpstr>
      <vt:lpstr>Huge step: Established a Center</vt:lpstr>
      <vt:lpstr>Sharing</vt:lpstr>
      <vt:lpstr>More public speaking</vt:lpstr>
      <vt:lpstr>ADA Awareness Committee</vt:lpstr>
      <vt:lpstr>Policy process</vt:lpstr>
      <vt:lpstr>Policy subcommittee</vt:lpstr>
      <vt:lpstr>Policy takes a turn</vt:lpstr>
      <vt:lpstr>Policy tries to find a home</vt:lpstr>
      <vt:lpstr>Implementation</vt:lpstr>
      <vt:lpstr>Lessons learned</vt:lpstr>
      <vt:lpstr>Adjustments</vt:lpstr>
      <vt:lpstr>Do it now</vt:lpstr>
      <vt:lpstr>Get yourself together</vt:lpstr>
      <vt:lpstr>Shape the message</vt:lpstr>
      <vt:lpstr>Make connections</vt:lpstr>
      <vt:lpstr>Share the message</vt:lpstr>
      <vt:lpstr>Where are we now, Outreach?</vt:lpstr>
      <vt:lpstr>Where is OU, big picture?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2012-11-12T21:36:48Z</dcterms:created>
  <dcterms:modified xsi:type="dcterms:W3CDTF">2012-11-12T21:37:04Z</dcterms:modified>
</cp:coreProperties>
</file>