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6"/>
  </p:notesMasterIdLst>
  <p:sldIdLst>
    <p:sldId id="256" r:id="rId3"/>
    <p:sldId id="257" r:id="rId4"/>
    <p:sldId id="280" r:id="rId5"/>
    <p:sldId id="258" r:id="rId6"/>
    <p:sldId id="259" r:id="rId7"/>
    <p:sldId id="260" r:id="rId8"/>
    <p:sldId id="261" r:id="rId9"/>
    <p:sldId id="262" r:id="rId10"/>
    <p:sldId id="266" r:id="rId11"/>
    <p:sldId id="264" r:id="rId12"/>
    <p:sldId id="267" r:id="rId13"/>
    <p:sldId id="265" r:id="rId14"/>
    <p:sldId id="268" r:id="rId15"/>
    <p:sldId id="269" r:id="rId16"/>
    <p:sldId id="273" r:id="rId17"/>
    <p:sldId id="274" r:id="rId18"/>
    <p:sldId id="275" r:id="rId19"/>
    <p:sldId id="276" r:id="rId20"/>
    <p:sldId id="281" r:id="rId21"/>
    <p:sldId id="277" r:id="rId22"/>
    <p:sldId id="278" r:id="rId23"/>
    <p:sldId id="279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75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50129-5B1D-4328-B55F-8D069A9A3637}" type="datetimeFigureOut">
              <a:rPr lang="en-US" smtClean="0"/>
              <a:t>11/7/2013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6F3C-59DE-4431-8755-A980A7AED3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7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-3175"/>
            <a:ext cx="1981200" cy="1485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A3B791E-E7F7-44F4-9915-DAA9D024C3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8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6F3C-59DE-4431-8755-A980A7AED3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3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are we doing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6F3C-59DE-4431-8755-A980A7AED3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80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r>
              <a:rPr lang="en-US" baseline="0" dirty="0" smtClean="0"/>
              <a:t>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6F3C-59DE-4431-8755-A980A7AED3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11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sized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6F3C-59DE-4431-8755-A980A7AED3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68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sized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6F3C-59DE-4431-8755-A980A7AED3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1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0042023-99F0-4C6E-A892-1DAD543F5E33}" type="datetimeFigureOut">
              <a:rPr lang="en-US" smtClean="0"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6B92-8E4B-4835-8D59-C2D398ADBD1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0042023-99F0-4C6E-A892-1DAD543F5E33}" type="datetimeFigureOut">
              <a:rPr lang="en-US" smtClean="0"/>
              <a:t>11/7/2013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6B92-8E4B-4835-8D59-C2D398ADBD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0042023-99F0-4C6E-A892-1DAD543F5E33}" type="datetimeFigureOut">
              <a:rPr lang="en-US" smtClean="0"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6B92-8E4B-4835-8D59-C2D398ADBD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0042023-99F0-4C6E-A892-1DAD543F5E33}" type="datetimeFigureOut">
              <a:rPr lang="en-US" smtClean="0"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6B92-8E4B-4835-8D59-C2D398ADBD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16B92-8E4B-4835-8D59-C2D398ADBD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0042023-99F0-4C6E-A892-1DAD543F5E33}" type="datetimeFigureOut">
              <a:rPr lang="en-US" smtClean="0"/>
              <a:t>11/7/2013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5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16B92-8E4B-4835-8D59-C2D398ADBD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0042023-99F0-4C6E-A892-1DAD543F5E33}" type="datetimeFigureOut">
              <a:rPr lang="en-US" smtClean="0"/>
              <a:t>11/7/2013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0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16B92-8E4B-4835-8D59-C2D398ADB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1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153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3886200"/>
          </a:xfrm>
        </p:spPr>
        <p:txBody>
          <a:bodyPr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0042023-99F0-4C6E-A892-1DAD543F5E33}" type="datetimeFigureOut">
              <a:rPr lang="en-US" smtClean="0"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6B92-8E4B-4835-8D59-C2D398ADBD1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1981200"/>
            <a:ext cx="8839200" cy="0"/>
          </a:xfrm>
          <a:prstGeom prst="line">
            <a:avLst/>
          </a:prstGeom>
          <a:ln>
            <a:solidFill>
              <a:srgbClr val="065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82" y="6219728"/>
            <a:ext cx="586844" cy="177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74" y="5880901"/>
            <a:ext cx="582346" cy="266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85" y="5891242"/>
            <a:ext cx="515989" cy="2457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35" y="6171253"/>
            <a:ext cx="639291" cy="284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153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3886200"/>
          </a:xfrm>
        </p:spPr>
        <p:txBody>
          <a:bodyPr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0042023-99F0-4C6E-A892-1DAD543F5E33}" type="datetimeFigureOut">
              <a:rPr lang="en-US" smtClean="0"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6B92-8E4B-4835-8D59-C2D398ADBD1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1981200"/>
            <a:ext cx="8839200" cy="0"/>
          </a:xfrm>
          <a:prstGeom prst="line">
            <a:avLst/>
          </a:prstGeom>
          <a:ln>
            <a:solidFill>
              <a:srgbClr val="065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45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054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0042023-99F0-4C6E-A892-1DAD543F5E33}" type="datetimeFigureOut">
              <a:rPr lang="en-US" smtClean="0"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6B92-8E4B-4835-8D59-C2D398ADBD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5029200"/>
            <a:ext cx="7543800" cy="27432"/>
          </a:xfrm>
          <a:prstGeom prst="rect">
            <a:avLst/>
          </a:prstGeom>
          <a:solidFill>
            <a:srgbClr val="065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0042023-99F0-4C6E-A892-1DAD543F5E33}" type="datetimeFigureOut">
              <a:rPr lang="en-US" smtClean="0"/>
              <a:t>11/7/2013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6B92-8E4B-4835-8D59-C2D398ADBD1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82" y="6219728"/>
            <a:ext cx="586844" cy="177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74" y="5880901"/>
            <a:ext cx="582346" cy="266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85" y="5891242"/>
            <a:ext cx="515989" cy="245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35" y="6171253"/>
            <a:ext cx="639291" cy="284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0042023-99F0-4C6E-A892-1DAD543F5E33}" type="datetimeFigureOut">
              <a:rPr lang="en-US" smtClean="0"/>
              <a:t>11/7/2013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6B92-8E4B-4835-8D59-C2D398ADBD1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  <a:ln>
            <a:solidFill>
              <a:srgbClr val="065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  <a:ln>
            <a:solidFill>
              <a:srgbClr val="065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82" y="6219728"/>
            <a:ext cx="586844" cy="177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74" y="5880901"/>
            <a:ext cx="582346" cy="2663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85" y="5891242"/>
            <a:ext cx="515989" cy="245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35" y="6171253"/>
            <a:ext cx="639291" cy="284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0042023-99F0-4C6E-A892-1DAD543F5E33}" type="datetimeFigureOut">
              <a:rPr lang="en-US" smtClean="0"/>
              <a:t>11/7/2013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6B92-8E4B-4835-8D59-C2D398ADBD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0042023-99F0-4C6E-A892-1DAD543F5E33}" type="datetimeFigureOut">
              <a:rPr lang="en-US" smtClean="0"/>
              <a:t>11/7/2013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6B92-8E4B-4835-8D59-C2D398ADBD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0042023-99F0-4C6E-A892-1DAD543F5E33}" type="datetimeFigureOut">
              <a:rPr lang="en-US" smtClean="0"/>
              <a:t>11/7/2013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6B92-8E4B-4835-8D59-C2D398ADBD1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B016B92-8E4B-4835-8D59-C2D398ADBD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25768"/>
            <a:ext cx="9144000" cy="332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133" y="0"/>
            <a:ext cx="9144000" cy="332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rgcarr@okstate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.gov/abletech/IT_Accessibility/WAHE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Web Accessibility in Higher Education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lessons learned from coordinating a statewide digital accessibility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 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institution</a:t>
            </a:r>
          </a:p>
          <a:p>
            <a:r>
              <a:rPr lang="en-US" dirty="0" smtClean="0"/>
              <a:t>Policy group began small, but grew organically</a:t>
            </a:r>
          </a:p>
          <a:p>
            <a:r>
              <a:rPr lang="en-US" dirty="0" smtClean="0"/>
              <a:t>Policy and implementation often discussed in tandem</a:t>
            </a:r>
          </a:p>
          <a:p>
            <a:r>
              <a:rPr lang="en-US" dirty="0" smtClean="0"/>
              <a:t>Moving toward policy, implementation plan and resource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Institution B Pro and Con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Broad policy</a:t>
            </a:r>
          </a:p>
          <a:p>
            <a:r>
              <a:rPr lang="en-US" dirty="0" smtClean="0"/>
              <a:t>Broad initiative</a:t>
            </a:r>
          </a:p>
          <a:p>
            <a:r>
              <a:rPr lang="en-US" dirty="0" smtClean="0"/>
              <a:t>Broad involvement</a:t>
            </a:r>
          </a:p>
          <a:p>
            <a:r>
              <a:rPr lang="en-US" dirty="0" smtClean="0"/>
              <a:t>Recognition that investment is required</a:t>
            </a:r>
          </a:p>
          <a:p>
            <a:pPr lvl="1"/>
            <a:r>
              <a:rPr lang="en-US" dirty="0" smtClean="0"/>
              <a:t>Willingness to ask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Slower process</a:t>
            </a:r>
          </a:p>
          <a:p>
            <a:r>
              <a:rPr lang="en-US" dirty="0" smtClean="0"/>
              <a:t>Larger committee</a:t>
            </a:r>
          </a:p>
          <a:p>
            <a:r>
              <a:rPr lang="en-US" dirty="0" smtClean="0"/>
              <a:t>No one with a disability is part of the conversation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Small-medium sized institution</a:t>
            </a:r>
          </a:p>
          <a:p>
            <a:r>
              <a:rPr lang="en-US" dirty="0" smtClean="0"/>
              <a:t>Work digital accessibility into some staff training and resources</a:t>
            </a:r>
          </a:p>
          <a:p>
            <a:r>
              <a:rPr lang="en-US" dirty="0" smtClean="0"/>
              <a:t>No formal policy in place</a:t>
            </a:r>
          </a:p>
          <a:p>
            <a:pPr lvl="1"/>
            <a:r>
              <a:rPr lang="en-US" dirty="0" smtClean="0"/>
              <a:t>Draft has floated around for a while</a:t>
            </a:r>
          </a:p>
        </p:txBody>
      </p:sp>
    </p:spTree>
    <p:extLst>
      <p:ext uri="{BB962C8B-B14F-4D97-AF65-F5344CB8AC3E}">
        <p14:creationId xmlns:p14="http://schemas.microsoft.com/office/powerpoint/2010/main" val="33992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Institution C Pro and Con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Taking action quickly</a:t>
            </a:r>
          </a:p>
          <a:p>
            <a:r>
              <a:rPr lang="en-US" dirty="0" smtClean="0"/>
              <a:t>Using existing structures on campus</a:t>
            </a:r>
          </a:p>
          <a:p>
            <a:pPr lvl="1"/>
            <a:r>
              <a:rPr lang="en-US" dirty="0" smtClean="0"/>
              <a:t>Build in, don’t bolt on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Can get the cart before the horse</a:t>
            </a:r>
          </a:p>
          <a:p>
            <a:r>
              <a:rPr lang="en-US" dirty="0" smtClean="0"/>
              <a:t>Not campus wide in reach</a:t>
            </a:r>
          </a:p>
          <a:p>
            <a:r>
              <a:rPr lang="en-US" dirty="0" smtClean="0"/>
              <a:t>Limited or narrow administrative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Recurring Themes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Needs</a:t>
            </a:r>
          </a:p>
          <a:p>
            <a:pPr lvl="1"/>
            <a:r>
              <a:rPr lang="en-US" dirty="0"/>
              <a:t>Subject matter expertise</a:t>
            </a:r>
          </a:p>
          <a:p>
            <a:pPr lvl="1"/>
            <a:r>
              <a:rPr lang="en-US" dirty="0" smtClean="0"/>
              <a:t>Answer to “why are we doing this?”</a:t>
            </a:r>
          </a:p>
          <a:p>
            <a:pPr lvl="1"/>
            <a:r>
              <a:rPr lang="en-US" dirty="0" smtClean="0"/>
              <a:t>Broad administrative support</a:t>
            </a:r>
          </a:p>
          <a:p>
            <a:pPr lvl="1"/>
            <a:r>
              <a:rPr lang="en-US" dirty="0" smtClean="0"/>
              <a:t>A representative, but appropriately sized, team</a:t>
            </a:r>
          </a:p>
          <a:p>
            <a:pPr lvl="1"/>
            <a:r>
              <a:rPr lang="en-US" dirty="0" smtClean="0"/>
              <a:t>An understanding of how stuff works</a:t>
            </a:r>
          </a:p>
        </p:txBody>
      </p:sp>
    </p:spTree>
    <p:extLst>
      <p:ext uri="{BB962C8B-B14F-4D97-AF65-F5344CB8AC3E}">
        <p14:creationId xmlns:p14="http://schemas.microsoft.com/office/powerpoint/2010/main" val="42205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or Make a Unicorn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Find someone with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Knowledge</a:t>
            </a:r>
            <a:endParaRPr lang="en-US" dirty="0"/>
          </a:p>
          <a:p>
            <a:r>
              <a:rPr lang="en-US" dirty="0" smtClean="0"/>
              <a:t>Give someone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Support from leadership</a:t>
            </a:r>
            <a:endParaRPr lang="en-US" dirty="0"/>
          </a:p>
        </p:txBody>
      </p:sp>
      <p:pic>
        <p:nvPicPr>
          <p:cNvPr id="5" name="Content Placeholder 4" descr="Golden unicorn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21569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28828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Sure, it’s the right thing to do.  But why?</a:t>
            </a:r>
          </a:p>
          <a:p>
            <a:pPr lvl="1"/>
            <a:r>
              <a:rPr lang="en-US" dirty="0" smtClean="0"/>
              <a:t>Direct benefits to people with disabilities</a:t>
            </a:r>
          </a:p>
          <a:p>
            <a:pPr lvl="2"/>
            <a:r>
              <a:rPr lang="en-US" dirty="0" smtClean="0"/>
              <a:t>Recruit students, faculty, staff with disabilities</a:t>
            </a:r>
          </a:p>
          <a:p>
            <a:pPr lvl="2"/>
            <a:r>
              <a:rPr lang="en-US" dirty="0" smtClean="0"/>
              <a:t>Ensure better outcomes for education and employment</a:t>
            </a:r>
          </a:p>
          <a:p>
            <a:pPr lvl="1"/>
            <a:r>
              <a:rPr lang="en-US" dirty="0" smtClean="0"/>
              <a:t>Benefit to broad audience</a:t>
            </a:r>
          </a:p>
          <a:p>
            <a:pPr lvl="2"/>
            <a:r>
              <a:rPr lang="en-US" dirty="0"/>
              <a:t>Content clarity with focus on the message getting </a:t>
            </a:r>
            <a:r>
              <a:rPr lang="en-US" dirty="0" smtClean="0"/>
              <a:t>through</a:t>
            </a:r>
          </a:p>
          <a:p>
            <a:pPr lvl="2"/>
            <a:r>
              <a:rPr lang="en-US" dirty="0" smtClean="0"/>
              <a:t>Lowering the barriers for everyone</a:t>
            </a:r>
            <a:endParaRPr lang="en-US" dirty="0"/>
          </a:p>
          <a:p>
            <a:pPr lvl="2"/>
            <a:r>
              <a:rPr lang="en-US" dirty="0" smtClean="0"/>
              <a:t>Multimodal learning and captioning</a:t>
            </a:r>
          </a:p>
          <a:p>
            <a:pPr lvl="2"/>
            <a:r>
              <a:rPr lang="en-US" dirty="0" smtClean="0"/>
              <a:t>Make life easier for content authors</a:t>
            </a:r>
          </a:p>
          <a:p>
            <a:pPr lvl="2"/>
            <a:r>
              <a:rPr lang="en-US" dirty="0" smtClean="0"/>
              <a:t>Help risk management to sleep better</a:t>
            </a:r>
          </a:p>
        </p:txBody>
      </p:sp>
    </p:spTree>
    <p:extLst>
      <p:ext uri="{BB962C8B-B14F-4D97-AF65-F5344CB8AC3E}">
        <p14:creationId xmlns:p14="http://schemas.microsoft.com/office/powerpoint/2010/main" val="19884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the Institution on the Bandwagon</a:t>
            </a:r>
            <a:endParaRPr lang="en-US" dirty="0"/>
          </a:p>
        </p:txBody>
      </p:sp>
      <p:pic>
        <p:nvPicPr>
          <p:cNvPr id="5" name="Content Placeholder 4" descr="A bandwagon, complete with band on a horse-drawn wagon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4038600" cy="27841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right advocate</a:t>
            </a:r>
          </a:p>
          <a:p>
            <a:r>
              <a:rPr lang="en-US" dirty="0"/>
              <a:t>The right message </a:t>
            </a:r>
          </a:p>
          <a:p>
            <a:r>
              <a:rPr lang="en-US" dirty="0"/>
              <a:t>The right audience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Building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composition</a:t>
            </a:r>
          </a:p>
          <a:p>
            <a:pPr lvl="1"/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Technical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Legal</a:t>
            </a:r>
          </a:p>
          <a:p>
            <a:pPr lvl="1"/>
            <a:r>
              <a:rPr lang="en-US" dirty="0" smtClean="0"/>
              <a:t>Purchasing</a:t>
            </a:r>
          </a:p>
          <a:p>
            <a:pPr lvl="1"/>
            <a:r>
              <a:rPr lang="en-US" dirty="0" smtClean="0"/>
              <a:t>PWD</a:t>
            </a:r>
          </a:p>
          <a:p>
            <a:r>
              <a:rPr lang="en-US" dirty="0"/>
              <a:t>Stakeholders vs. Task Force </a:t>
            </a:r>
          </a:p>
        </p:txBody>
      </p:sp>
    </p:spTree>
    <p:extLst>
      <p:ext uri="{BB962C8B-B14F-4D97-AF65-F5344CB8AC3E}">
        <p14:creationId xmlns:p14="http://schemas.microsoft.com/office/powerpoint/2010/main" val="3000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Assembled…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Team focus areas</a:t>
            </a:r>
          </a:p>
          <a:p>
            <a:pPr lvl="1"/>
            <a:r>
              <a:rPr lang="en-US" dirty="0"/>
              <a:t>Policy</a:t>
            </a:r>
          </a:p>
          <a:p>
            <a:pPr lvl="1"/>
            <a:r>
              <a:rPr lang="en-US" dirty="0"/>
              <a:t>Implementation</a:t>
            </a:r>
          </a:p>
          <a:p>
            <a:pPr lvl="2"/>
            <a:r>
              <a:rPr lang="en-US" dirty="0"/>
              <a:t>Timeline, </a:t>
            </a:r>
            <a:r>
              <a:rPr lang="en-US" dirty="0" smtClean="0"/>
              <a:t>approach, standards</a:t>
            </a:r>
            <a:endParaRPr lang="en-US" dirty="0"/>
          </a:p>
          <a:p>
            <a:r>
              <a:rPr lang="en-US" dirty="0" smtClean="0"/>
              <a:t>Use the team</a:t>
            </a:r>
          </a:p>
        </p:txBody>
      </p:sp>
      <p:pic>
        <p:nvPicPr>
          <p:cNvPr id="5" name="Content Placeholder 5" descr="1980s bicycle team time trial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4038600" cy="2995517"/>
          </a:xfrm>
        </p:spPr>
      </p:pic>
    </p:spTree>
    <p:extLst>
      <p:ext uri="{BB962C8B-B14F-4D97-AF65-F5344CB8AC3E}">
        <p14:creationId xmlns:p14="http://schemas.microsoft.com/office/powerpoint/2010/main" val="9617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WAHEP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Statewide effort</a:t>
            </a:r>
          </a:p>
          <a:p>
            <a:r>
              <a:rPr lang="en-US" dirty="0" smtClean="0"/>
              <a:t>Focus on web and digital accessibility in higher education</a:t>
            </a:r>
          </a:p>
          <a:p>
            <a:r>
              <a:rPr lang="en-US" dirty="0" smtClean="0"/>
              <a:t>Two broad focus areas</a:t>
            </a:r>
          </a:p>
          <a:p>
            <a:pPr lvl="1"/>
            <a:r>
              <a:rPr lang="en-US" dirty="0" smtClean="0"/>
              <a:t>Institution level</a:t>
            </a:r>
          </a:p>
          <a:p>
            <a:pPr lvl="1"/>
            <a:r>
              <a:rPr lang="en-US" dirty="0" smtClean="0"/>
              <a:t>Nuts and bolts</a:t>
            </a:r>
          </a:p>
        </p:txBody>
      </p:sp>
    </p:spTree>
    <p:extLst>
      <p:ext uri="{BB962C8B-B14F-4D97-AF65-F5344CB8AC3E}">
        <p14:creationId xmlns:p14="http://schemas.microsoft.com/office/powerpoint/2010/main" val="13435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Stuff Works</a:t>
            </a:r>
            <a:endParaRPr lang="en-US" dirty="0"/>
          </a:p>
        </p:txBody>
      </p:sp>
      <p:pic>
        <p:nvPicPr>
          <p:cNvPr id="7" name="Content Placeholder 6" descr="Puzzle with one missing piece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73969"/>
            <a:ext cx="3657600" cy="24384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657600" cy="4343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Apply accessibility to existing processes and functions</a:t>
            </a:r>
          </a:p>
          <a:p>
            <a:pPr lvl="1"/>
            <a:r>
              <a:rPr lang="en-US" dirty="0"/>
              <a:t>Understand where the good fit is</a:t>
            </a:r>
          </a:p>
          <a:p>
            <a:pPr lvl="1"/>
            <a:r>
              <a:rPr lang="en-US" dirty="0"/>
              <a:t>Understand how to fit it in</a:t>
            </a:r>
          </a:p>
          <a:p>
            <a:pPr lvl="1"/>
            <a:r>
              <a:rPr lang="en-US" dirty="0"/>
              <a:t>Tailor information, training and resources for the </a:t>
            </a:r>
            <a:r>
              <a:rPr lang="en-US" dirty="0" smtClean="0"/>
              <a:t>audience</a:t>
            </a:r>
          </a:p>
          <a:p>
            <a:r>
              <a:rPr lang="en-US" dirty="0" smtClean="0"/>
              <a:t>Create efficiency and redundancy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to Find the Right </a:t>
            </a:r>
            <a:r>
              <a:rPr lang="en-US" dirty="0"/>
              <a:t>F</a:t>
            </a:r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Procurement</a:t>
            </a:r>
          </a:p>
          <a:p>
            <a:r>
              <a:rPr lang="en-US" dirty="0" smtClean="0"/>
              <a:t>Design templates and code libraries</a:t>
            </a:r>
          </a:p>
          <a:p>
            <a:r>
              <a:rPr lang="en-US" dirty="0" smtClean="0"/>
              <a:t>Style guides and related training</a:t>
            </a:r>
          </a:p>
          <a:p>
            <a:r>
              <a:rPr lang="en-US" dirty="0" smtClean="0"/>
              <a:t>LMS, CMS training</a:t>
            </a:r>
          </a:p>
          <a:p>
            <a:r>
              <a:rPr lang="en-US" dirty="0" smtClean="0"/>
              <a:t>HR, other technical training</a:t>
            </a:r>
          </a:p>
          <a:p>
            <a:r>
              <a:rPr lang="en-US" dirty="0" smtClean="0"/>
              <a:t>Hiring</a:t>
            </a:r>
          </a:p>
        </p:txBody>
      </p:sp>
    </p:spTree>
    <p:extLst>
      <p:ext uri="{BB962C8B-B14F-4D97-AF65-F5344CB8AC3E}">
        <p14:creationId xmlns:p14="http://schemas.microsoft.com/office/powerpoint/2010/main" val="36997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WAHEP Testing </a:t>
            </a:r>
            <a:r>
              <a:rPr lang="en-US" dirty="0"/>
              <a:t>L</a:t>
            </a:r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apply lessons to individual institutions</a:t>
            </a:r>
          </a:p>
          <a:p>
            <a:r>
              <a:rPr lang="en-US" dirty="0" smtClean="0"/>
              <a:t>More remote workshops and support</a:t>
            </a:r>
          </a:p>
          <a:p>
            <a:r>
              <a:rPr lang="en-US" dirty="0" smtClean="0"/>
              <a:t>More on-site presence</a:t>
            </a:r>
          </a:p>
          <a:p>
            <a:r>
              <a:rPr lang="en-US" dirty="0" smtClean="0"/>
              <a:t>Other interactive media</a:t>
            </a:r>
          </a:p>
          <a:p>
            <a:r>
              <a:rPr lang="en-US" dirty="0" smtClean="0"/>
              <a:t>Putting some weight behind the effort</a:t>
            </a:r>
          </a:p>
        </p:txBody>
      </p:sp>
    </p:spTree>
    <p:extLst>
      <p:ext uri="{BB962C8B-B14F-4D97-AF65-F5344CB8AC3E}">
        <p14:creationId xmlns:p14="http://schemas.microsoft.com/office/powerpoint/2010/main" val="32630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Very </a:t>
            </a:r>
            <a:r>
              <a:rPr lang="en-US" dirty="0"/>
              <a:t>M</a:t>
            </a:r>
            <a:r>
              <a:rPr lang="en-US" dirty="0" smtClean="0"/>
              <a:t>uch!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Please evaluate this session!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More questions?  Contact us!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Rob Carr</a:t>
            </a:r>
          </a:p>
          <a:p>
            <a:pPr marL="0" indent="0">
              <a:buNone/>
            </a:pPr>
            <a:r>
              <a:rPr lang="en-US" dirty="0" smtClean="0"/>
              <a:t>Oklahoma ABLE Tech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rgcarr@okstate.edu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Jonathan Whiting</a:t>
            </a:r>
          </a:p>
          <a:p>
            <a:pPr marL="0" indent="0">
              <a:buNone/>
            </a:pPr>
            <a:r>
              <a:rPr lang="en-US" dirty="0" smtClean="0"/>
              <a:t>WebAIM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thwest Americans with Disabilities Act Cen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31" y="5172075"/>
            <a:ext cx="2819269" cy="125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WAHEP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Oklahoma ABLE Tech, WebAIM, National Center on Disability and Access to Education (NCDAE), Southwest ADA Center, OK Department of Rehabilitation Services.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Oklahoma ABLE Tec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65" y="3731935"/>
            <a:ext cx="2743200" cy="1297265"/>
          </a:xfrm>
          <a:prstGeom prst="rect">
            <a:avLst/>
          </a:prstGeom>
        </p:spPr>
      </p:pic>
      <p:pic>
        <p:nvPicPr>
          <p:cNvPr id="6" name="Picture 5" descr="WebAIM, Web Accessibility in Min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57600"/>
            <a:ext cx="3125058" cy="1429548"/>
          </a:xfrm>
          <a:prstGeom prst="rect">
            <a:avLst/>
          </a:prstGeom>
        </p:spPr>
      </p:pic>
      <p:pic>
        <p:nvPicPr>
          <p:cNvPr id="5" name="Picture 4" descr="Gaining Online Accessible Learning through Self-stud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00" y="5405928"/>
            <a:ext cx="2885257" cy="8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4114800"/>
          </a:xfrm>
        </p:spPr>
        <p:txBody>
          <a:bodyPr/>
          <a:lstStyle/>
          <a:p>
            <a:r>
              <a:rPr lang="en-US" dirty="0" smtClean="0"/>
              <a:t>26 institutional teams</a:t>
            </a:r>
          </a:p>
          <a:p>
            <a:r>
              <a:rPr lang="en-US" dirty="0" smtClean="0"/>
              <a:t>Two day, on-site training in Fall, 2012</a:t>
            </a:r>
          </a:p>
          <a:p>
            <a:r>
              <a:rPr lang="en-US" dirty="0" smtClean="0"/>
              <a:t>Ongoing webinar series</a:t>
            </a:r>
          </a:p>
          <a:p>
            <a:pPr lvl="1"/>
            <a:r>
              <a:rPr lang="en-US" dirty="0" smtClean="0"/>
              <a:t>Policy development</a:t>
            </a:r>
          </a:p>
          <a:p>
            <a:pPr lvl="1"/>
            <a:r>
              <a:rPr lang="en-US" dirty="0" smtClean="0"/>
              <a:t>Project teams</a:t>
            </a:r>
          </a:p>
          <a:p>
            <a:pPr lvl="1"/>
            <a:r>
              <a:rPr lang="en-US" dirty="0" smtClean="0"/>
              <a:t>Accessible documents</a:t>
            </a:r>
          </a:p>
          <a:p>
            <a:pPr lvl="1"/>
            <a:r>
              <a:rPr lang="en-US" dirty="0" smtClean="0"/>
              <a:t>Common barriers in higher education sites</a:t>
            </a:r>
          </a:p>
          <a:p>
            <a:pPr lvl="1"/>
            <a:r>
              <a:rPr lang="en-US" dirty="0" smtClean="0"/>
              <a:t>Evaluating web sites for accessibility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workshops, September, 2013</a:t>
            </a:r>
          </a:p>
          <a:p>
            <a:r>
              <a:rPr lang="en-US" dirty="0" smtClean="0"/>
              <a:t>On site visits</a:t>
            </a:r>
          </a:p>
          <a:p>
            <a:r>
              <a:rPr lang="en-US" dirty="0" smtClean="0"/>
              <a:t>Project web site at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://www.ok.gov/abletech/IT_Accessibility/WAHEP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r>
              <a:rPr lang="en-US" dirty="0" smtClean="0"/>
              <a:t>Weekly Web Accessibility Tips</a:t>
            </a:r>
          </a:p>
          <a:p>
            <a:r>
              <a:rPr lang="en-US" dirty="0"/>
              <a:t>ABLE Tech</a:t>
            </a:r>
          </a:p>
          <a:p>
            <a:r>
              <a:rPr lang="en-US" dirty="0" smtClean="0"/>
              <a:t>WebAIM</a:t>
            </a:r>
          </a:p>
          <a:p>
            <a:r>
              <a:rPr lang="en-US" dirty="0" smtClean="0"/>
              <a:t>NCDAE</a:t>
            </a:r>
          </a:p>
        </p:txBody>
      </p:sp>
    </p:spTree>
    <p:extLst>
      <p:ext uri="{BB962C8B-B14F-4D97-AF65-F5344CB8AC3E}">
        <p14:creationId xmlns:p14="http://schemas.microsoft.com/office/powerpoint/2010/main" val="37007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Ties that Bind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Memoranda of Understanding</a:t>
            </a:r>
          </a:p>
          <a:p>
            <a:pPr lvl="1"/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Primary web site accessibility</a:t>
            </a:r>
          </a:p>
          <a:p>
            <a:r>
              <a:rPr lang="en-US" dirty="0" smtClean="0"/>
              <a:t>Common across teams</a:t>
            </a:r>
          </a:p>
          <a:p>
            <a:r>
              <a:rPr lang="en-US" dirty="0" smtClean="0"/>
              <a:t>Supported by State Regents</a:t>
            </a:r>
          </a:p>
          <a:p>
            <a:r>
              <a:rPr lang="en-US" dirty="0" smtClean="0"/>
              <a:t>Catalyst for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Three </a:t>
            </a:r>
            <a:r>
              <a:rPr lang="en-US" dirty="0"/>
              <a:t>I</a:t>
            </a:r>
            <a:r>
              <a:rPr lang="en-US" dirty="0" smtClean="0"/>
              <a:t>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876800" cy="4525963"/>
          </a:xfrm>
        </p:spPr>
        <p:txBody>
          <a:bodyPr/>
          <a:lstStyle/>
          <a:p>
            <a:r>
              <a:rPr lang="en-US" dirty="0" smtClean="0"/>
              <a:t>Institutions’ experiences vary</a:t>
            </a:r>
          </a:p>
          <a:p>
            <a:r>
              <a:rPr lang="en-US" dirty="0" smtClean="0"/>
              <a:t>Patterns do emerge</a:t>
            </a:r>
          </a:p>
          <a:p>
            <a:r>
              <a:rPr lang="en-US" dirty="0" smtClean="0"/>
              <a:t>Adding to this knowledge base throughout the academic year</a:t>
            </a:r>
            <a:endParaRPr lang="en-US" dirty="0"/>
          </a:p>
        </p:txBody>
      </p:sp>
      <p:pic>
        <p:nvPicPr>
          <p:cNvPr id="5" name="Content Placeholder 4" descr="Apple and orange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362200"/>
            <a:ext cx="3048000" cy="2033016"/>
          </a:xfrm>
        </p:spPr>
      </p:pic>
    </p:spTree>
    <p:extLst>
      <p:ext uri="{BB962C8B-B14F-4D97-AF65-F5344CB8AC3E}">
        <p14:creationId xmlns:p14="http://schemas.microsoft.com/office/powerpoint/2010/main" val="16394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institution</a:t>
            </a:r>
          </a:p>
          <a:p>
            <a:r>
              <a:rPr lang="en-US" dirty="0"/>
              <a:t>Led with accessibility policy</a:t>
            </a:r>
          </a:p>
          <a:p>
            <a:r>
              <a:rPr lang="en-US" dirty="0" smtClean="0"/>
              <a:t>Small </a:t>
            </a:r>
            <a:r>
              <a:rPr lang="en-US" dirty="0"/>
              <a:t>policy committee that remained </a:t>
            </a:r>
            <a:r>
              <a:rPr lang="en-US" dirty="0" smtClean="0"/>
              <a:t>small</a:t>
            </a:r>
          </a:p>
          <a:p>
            <a:pPr lvl="1"/>
            <a:r>
              <a:rPr lang="en-US" dirty="0" smtClean="0"/>
              <a:t>Policy scope broadened</a:t>
            </a:r>
            <a:endParaRPr lang="en-US" dirty="0"/>
          </a:p>
          <a:p>
            <a:r>
              <a:rPr lang="en-US" dirty="0" smtClean="0"/>
              <a:t>Policy published in less than one year</a:t>
            </a:r>
          </a:p>
          <a:p>
            <a:r>
              <a:rPr lang="en-US" dirty="0" smtClean="0"/>
              <a:t>Presence of strong advocates</a:t>
            </a:r>
          </a:p>
          <a:p>
            <a:r>
              <a:rPr lang="en-US" dirty="0" smtClean="0"/>
              <a:t>Committee has since grown</a:t>
            </a:r>
          </a:p>
        </p:txBody>
      </p:sp>
    </p:spTree>
    <p:extLst>
      <p:ext uri="{BB962C8B-B14F-4D97-AF65-F5344CB8AC3E}">
        <p14:creationId xmlns:p14="http://schemas.microsoft.com/office/powerpoint/2010/main" val="30821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Institution A Pro and Con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Policy group was agile</a:t>
            </a:r>
          </a:p>
          <a:p>
            <a:r>
              <a:rPr lang="en-US" dirty="0" smtClean="0"/>
              <a:t>Policy received support from leadership</a:t>
            </a:r>
          </a:p>
          <a:p>
            <a:r>
              <a:rPr lang="en-US" dirty="0" smtClean="0"/>
              <a:t>Policy adopted quickly</a:t>
            </a:r>
          </a:p>
          <a:p>
            <a:r>
              <a:rPr lang="en-US" dirty="0" smtClean="0"/>
              <a:t>Committee involved student, faculty with disabilities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Small committee, narrow focus</a:t>
            </a:r>
          </a:p>
          <a:p>
            <a:pPr lvl="1"/>
            <a:r>
              <a:rPr lang="en-US" dirty="0" smtClean="0"/>
              <a:t>Magnifies turnover</a:t>
            </a:r>
          </a:p>
          <a:p>
            <a:pPr lvl="1"/>
            <a:r>
              <a:rPr lang="en-US" dirty="0" smtClean="0"/>
              <a:t>Limits involvement</a:t>
            </a:r>
          </a:p>
          <a:p>
            <a:r>
              <a:rPr lang="en-US" dirty="0" smtClean="0"/>
              <a:t>Implementation lags behind</a:t>
            </a:r>
          </a:p>
        </p:txBody>
      </p:sp>
    </p:spTree>
    <p:extLst>
      <p:ext uri="{BB962C8B-B14F-4D97-AF65-F5344CB8AC3E}">
        <p14:creationId xmlns:p14="http://schemas.microsoft.com/office/powerpoint/2010/main" val="30385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BLETech1">
  <a:themeElements>
    <a:clrScheme name="ABLETech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065E93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31ACF6"/>
      </a:hlink>
      <a:folHlink>
        <a:srgbClr val="04466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A3xUWsVK/4kScI9w9aYc2QMJZ9s=" PDFTag="H1" Artifact="_x0030_" order="_x0031_"/>
  <Shape xmlns="" id="V/vh4+gg8NWp79RKz09I2e+rn9g=" PDFTag="H2" Artifact="_x0030_" order="_x0032_"/>
  <Shape xmlns="" id="hI1+N5TssZzRRAxzNg4t3asxkRg=" PDFTag="H2" order="_x0031_"/>
  <Shape xmlns="" id="ua0MtMDGqOijsyDUhpTO2zOt8qQ=" PDFTag="P" order="_x0032_"/>
  <Shape xmlns="" id="ZbmWdDtApZ+S+S26sk+atLJXeWo=" PDFTag="Figure" Artifact="_x0030_" inline="no" validated="yes" order="_x0035_"/>
  <Shape xmlns="" id="7SQT9eJSrRd3wdIuiWZH3IcpSBg=" PDFTag="H2" order="_x0031_"/>
  <Shape xmlns="" id="BH5J26TlBtf8iknaiobyGpTS0WA=" PDFTag="P" order="_x0032_"/>
  <Shape xmlns="" id="bAWx9SKSwzI6ruUOsDTC168U0N4=" PDFTag="Figure" Artifact="_x0030_" inline="no" validated="yes" order="_x0033_"/>
  <Shape xmlns="" id="eNFasce+OCLPWIIRE4n0vg9GUJU=" PDFTag="Figure" Artifact="_x0030_" inline="no" validated="yes" order="_x0034_"/>
  <Shape xmlns="" id="JR5X0Q2og8a+CuU6w0w5af32XB0=" PDFTag="Figure" inline="no" Artifact="_x0030_" validated="yes" order="_x0036_"/>
  <Shape xmlns="" id="b6lTsqCUSdjY5TJOTaMpgUnYp48=" PDFTag="H2" order="_x0031_"/>
  <Shape xmlns="" id="CbrxBcUeUIP9Vp2Rpshso2O51Q4=" PDFTag="P" order="_x0032_"/>
  <Shape xmlns="" id="ZB2yhdn1tpPPHF+ayATkNJeQMwk=" PDFTag="H2" order="_x0031_"/>
  <Shape xmlns="" id="JyICzzhkTUHYWEsY76bddH6ML5o=" PDFTag="P" order="_x0032_"/>
  <Shape xmlns="" id="hze+SorE2iPV96yvbCL8ljfi79o=" PDFTag="H2" order="_x0031_"/>
  <Shape xmlns="" id="6smkLrVnuRCynexNIgg25A5COVA=" PDFTag="P" order="_x0032_"/>
  <Shape xmlns="" id="4BSAboJh4OzN8CaIkZRlx09JL0M=" PDFTag="H2" order="_x0031_"/>
  <Shape xmlns="" id="TByLEgJ1K7Z2TqFcWDmyqvpfbo8=" PDFTag="P" order="_x0032_"/>
  <Shape xmlns="" id="/YBLi8Hs7WLmg4WHvs0Mdgf8ewI=" PDFTag="Figure" inline="no" Artifact="_x0030_" validated="yes" order="_x0033_"/>
  <Shape xmlns="" id="y7ZwyoEsG3I69jE2EZ1f0QujfPE=" PDFTag="H2" order="_x0031_"/>
  <Shape xmlns="" id="ctdL33Rf1xMwhHcNahrnF6I/I+8=" PDFTag="P" order="_x0032_"/>
  <Shape xmlns="" id="m1pmHVBU0dOK0fhIKUCWCuqEf3Y=" PDFTag="H2" order="_x0031_"/>
  <Shape xmlns="" id="3X7QXFJesvTtHHe0qq3+XElNkw8=" PDFTag="P" order="_x0032_"/>
  <Shape xmlns="" id="RuLnKAi9uHmKbkePvAj69HP8K4c=" PDFTag="P" order="_x0033_"/>
  <Shape xmlns="" id="0XQFAvUVVpHnfLtCnS2eWkq2q/w=" PDFTag="P" order="_x0034_"/>
  <Shape xmlns="" id="kq2aDoCihIhirf2pcr3RxEE5sJU=" PDFTag="P" order="_x0035_"/>
  <Shape xmlns="" id="Ge1qwlrkrPGgVXDPgr16zwCb+tk=" PDFTag="H2" order="_x0031_"/>
  <Shape xmlns="" id="EXsXujzeScP93lvzjObhos9OTtQ=" PDFTag="P" order="_x0032_"/>
  <Shape xmlns="" id="9bdKhXlUwBIcPMcp2KpCMnzUx4s=" PDFTag="H2" order="_x0031_"/>
  <Shape xmlns="" id="dpSw/q1EsiTZi8/PZAjOystHP2k=" PDFTag="P" order="_x0032_"/>
  <Shape xmlns="" id="dAPgU5EbfRktG0PMy8meMvJhO2w=" PDFTag="P" order="_x0033_"/>
  <Shape xmlns="" id="em4lmsWFoc4NxGnWac2ID4YS8Sw=" PDFTag="P" order="_x0034_"/>
  <Shape xmlns="" id="0gt3MsujxlCO0BpkEqEkKViB9uw=" PDFTag="P" order="_x0035_"/>
  <Shape xmlns="" id="fQdgOjm16sCORidpfZCiTAx1qh0=" PDFTag="H2" order="_x0031_"/>
  <Shape xmlns="" id="yn3QFg1xiQfSLHZaQSlv2xZx92w=" PDFTag="P" order="_x0032_"/>
  <Shape xmlns="" id="ucjllTGxvZRdbUSyVZE4HzTsXdY=" PDFTag="H2" order="_x0031_"/>
  <Shape xmlns="" id="4AoMwnUeNNJ7CiTLGKG7+nmeOoI=" PDFTag="P" order="_x0032_"/>
  <Shape xmlns="" id="eIbgZnDBjqQSmQMfE0PJDVxv7bQ=" PDFTag="P" order="_x0033_"/>
  <Shape xmlns="" id="BVNNAx/qpaDgy/3bkoxn1nlQcfk=" PDFTag="P" order="_x0034_"/>
  <Shape xmlns="" id="PNF2ykbw+FLm7fU3S36A3OZxGPo=" PDFTag="P" order="_x0035_"/>
  <Shape xmlns="" id="MDOHXDxYvqMbaRtwdOsEmLKlksA=" PDFTag="H2" order="_x0031_"/>
  <Shape xmlns="" id="MJXxUaN1BNcHnHQ2UU656m6bspA=" PDFTag="P" order="_x0032_"/>
  <Shape xmlns="" id="csf151REk+8sWFvTyAyhvy/OYwI=" PDFTag="H2" order="_x0031_"/>
  <Shape xmlns="" id="30A7azBvCmxitL28/3ySirvydS8=" PDFTag="P" order="_x0032_"/>
  <Shape xmlns="" id="Ldvt9E6dq/Vz4Ez/Q7v6eoaoxgQ=" PDFTag="Figure" inline="no" Artifact="_x0030_" validated="yes" order="_x0033_"/>
  <Shape xmlns="" id="VlMdMqU05ky6aD5FxxLy0Pm1WbI=" PDFTag="H2" order="_x0031_"/>
  <Shape xmlns="" id="sLxSeS9uKnHnSA9irNVi5Vibcic=" PDFTag="P" order="_x0032_"/>
  <Shape xmlns="" id="fh9BL1HMFTtl11m4RiYZFj8p5UQ=" PDFTag="H2" order="_x0031_"/>
  <Shape xmlns="" id="He9bumT+q3y7CKndpEPCd6rMXKw=" PDFTag="Figure" inline="no" Artifact="_x0030_" validated="yes" order="_x0032_"/>
  <Shape xmlns="" id="iEG3P33z826Ak/8rb4V2Iza+1n4=" PDFTag="P" order="_x0033_"/>
  <Shape xmlns="" id="TGEQUTJXPEx0+Jrsd3sbqwAylwQ=" PDFTag="H2" order="_x0031_"/>
  <Shape xmlns="" id="DANSwAgX1hzAGwUBvD71aFjDwVw=" PDFTag="P" order="_x0032_"/>
  <Shape xmlns="" id="hzN0wmr009EEEWBsqBETxtMBsLU=" PDFTag="H2" order="_x0031_"/>
  <Shape xmlns="" id="wrMjJJhawLPAHvyGDrb+ewC8BHY=" PDFTag="P" order="_x0032_"/>
  <Shape xmlns="" id="SEDPByFhmcdvCkHrQ9a+fe5EXmk=" PDFTag="Figure" inline="no" Artifact="_x0030_" validated="yes" order="_x0033_"/>
  <Shape xmlns="" id="FRMB9zkLOa2vJ27YTVgNyZw8BdA=" PDFTag="H2" order="_x0031_"/>
  <Shape xmlns="" id="n+gf/+JsN+AHlghPXC8dg9Mcnz0=" PDFTag="Figure" inline="no" Artifact="_x0030_" validated="yes" order="_x0032_"/>
  <Shape xmlns="" id="drBuBWzMOBs8TAw4crXrDr20V34=" PDFTag="P" order="_x0033_"/>
  <Shape xmlns="" id="Dp7Xb6Qxh+CfMCJH3n6nA0A34nM=" PDFTag="H2" order="_x0031_"/>
  <Shape xmlns="" id="UBaML3Dxmf/pfLMFB15fB2zfuRw=" PDFTag="P" order="_x0032_"/>
  <Shape xmlns="" id="p3Gmjy4BBJqjN6xCKHwRl/Ia2hQ=" PDFTag="H2" order="_x0031_"/>
  <Shape xmlns="" id="bAvN9ASeJq1jLC7XDSleZuxaOVs=" PDFTag="P" order="_x0032_"/>
  <Shape xmlns="" id="57GjGByS205438epAMgODsJJziQ=" PDFTag="H2" order="_x0031_"/>
  <Shape xmlns="" id="iwzM9C/HXB+LtYOxRP+vyyiYlA4=" PDFTag="P" order="_x0032_"/>
</PAW>
</file>

<file path=customXml/itemProps1.xml><?xml version="1.0" encoding="utf-8"?>
<ds:datastoreItem xmlns:ds="http://schemas.openxmlformats.org/officeDocument/2006/customXml" ds:itemID="{D5476682-D236-4A49-9D44-4FF3E6C08E32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ABLETech1</Template>
  <TotalTime>15511</TotalTime>
  <Words>664</Words>
  <Application>Microsoft Office PowerPoint</Application>
  <PresentationFormat>On-screen Show (4:3)</PresentationFormat>
  <Paragraphs>174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ABLETech1</vt:lpstr>
      <vt:lpstr>The Web Accessibility in Higher Education Project</vt:lpstr>
      <vt:lpstr>WAHEP</vt:lpstr>
      <vt:lpstr>WAHEP Partners</vt:lpstr>
      <vt:lpstr>Components</vt:lpstr>
      <vt:lpstr>Additional Support</vt:lpstr>
      <vt:lpstr>Ties that Bind</vt:lpstr>
      <vt:lpstr>Comparing Three Institutions</vt:lpstr>
      <vt:lpstr>Institution A</vt:lpstr>
      <vt:lpstr>Institution A Pro and Con</vt:lpstr>
      <vt:lpstr>Institution B</vt:lpstr>
      <vt:lpstr>Institution B Pro and Con</vt:lpstr>
      <vt:lpstr>Institution C</vt:lpstr>
      <vt:lpstr>Institution C Pro and Con</vt:lpstr>
      <vt:lpstr>Recurring Themes</vt:lpstr>
      <vt:lpstr>Find or Make a Unicorn</vt:lpstr>
      <vt:lpstr>Institutional Motivation</vt:lpstr>
      <vt:lpstr>Getting the Institution on the Bandwagon</vt:lpstr>
      <vt:lpstr>Team Building</vt:lpstr>
      <vt:lpstr>Once Assembled…</vt:lpstr>
      <vt:lpstr>How Stuff Works</vt:lpstr>
      <vt:lpstr>Where to Find the Right Fit</vt:lpstr>
      <vt:lpstr>In the WAHEP Testing Lab</vt:lpstr>
      <vt:lpstr>Thanks Very Much!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Web Accessibility in Higher Education Project</dc:title>
  <dc:creator>ABLETech</dc:creator>
  <cp:lastModifiedBy>Howard Kramer</cp:lastModifiedBy>
  <cp:revision>44</cp:revision>
  <dcterms:created xsi:type="dcterms:W3CDTF">2013-10-11T21:24:20Z</dcterms:created>
  <dcterms:modified xsi:type="dcterms:W3CDTF">2013-11-07T17:46:44Z</dcterms:modified>
</cp:coreProperties>
</file>