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2"/>
  </p:notesMasterIdLst>
  <p:sldIdLst>
    <p:sldId id="256" r:id="rId2"/>
    <p:sldId id="265" r:id="rId3"/>
    <p:sldId id="261" r:id="rId4"/>
    <p:sldId id="263" r:id="rId5"/>
    <p:sldId id="266" r:id="rId6"/>
    <p:sldId id="267" r:id="rId7"/>
    <p:sldId id="262" r:id="rId8"/>
    <p:sldId id="264" r:id="rId9"/>
    <p:sldId id="268" r:id="rId10"/>
    <p:sldId id="269" r:id="rId11"/>
    <p:sldId id="270" r:id="rId12"/>
    <p:sldId id="271" r:id="rId13"/>
    <p:sldId id="272" r:id="rId14"/>
    <p:sldId id="277" r:id="rId15"/>
    <p:sldId id="275" r:id="rId16"/>
    <p:sldId id="276" r:id="rId17"/>
    <p:sldId id="273" r:id="rId18"/>
    <p:sldId id="274" r:id="rId19"/>
    <p:sldId id="278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D1"/>
    <a:srgbClr val="2A59D1"/>
    <a:srgbClr val="38A8F1"/>
    <a:srgbClr val="3394D5"/>
    <a:srgbClr val="477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6785-3306-534E-A998-E65597AF92C1}" type="datetimeFigureOut">
              <a:rPr lang="en-US" smtClean="0"/>
              <a:t>2/28/12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4C87D-5588-CE49-9D8E-30A070E32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www.smashingmagazine.com</a:t>
            </a:r>
            <a:r>
              <a:rPr lang="en-US" dirty="0" smtClean="0"/>
              <a:t>/2009/07/07/web-form-validation-best-practices-and-tutorials/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C87D-5588-CE49-9D8E-30A070E32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podlipensky.com</a:t>
            </a:r>
            <a:r>
              <a:rPr lang="en-US" dirty="0" smtClean="0"/>
              <a:t>/post/2011/01/17/Mobile-usability-</a:t>
            </a:r>
            <a:r>
              <a:rPr lang="en-US" dirty="0" err="1" smtClean="0"/>
              <a:t>sliders.aspx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C87D-5588-CE49-9D8E-30A070E326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large companies still not account for accessible validation and error messages? </a:t>
            </a:r>
          </a:p>
          <a:p>
            <a:r>
              <a:rPr lang="en-US" dirty="0" smtClean="0"/>
              <a:t>Why do most web forms still not send the user’s keyboard focus to the list of error messages or the first invalid field?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C87D-5588-CE49-9D8E-30A070E326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8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large companies still not account for accessible validation and error messages? </a:t>
            </a:r>
          </a:p>
          <a:p>
            <a:r>
              <a:rPr lang="en-US" dirty="0" smtClean="0"/>
              <a:t>Why do most web forms still not send the user’s keyboard focus to the list of error messages or the first invalid field?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C87D-5588-CE49-9D8E-30A070E326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8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ie.microsoft.com</a:t>
            </a:r>
            <a:r>
              <a:rPr lang="en-US" dirty="0" smtClean="0"/>
              <a:t>/</a:t>
            </a:r>
            <a:r>
              <a:rPr lang="en-US" dirty="0" err="1" smtClean="0"/>
              <a:t>testdrive</a:t>
            </a:r>
            <a:r>
              <a:rPr lang="en-US" dirty="0" smtClean="0"/>
              <a:t>/HTML5/Forms/</a:t>
            </a:r>
            <a:r>
              <a:rPr lang="en-US" dirty="0" err="1" smtClean="0"/>
              <a:t>default.html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C87D-5588-CE49-9D8E-30A070E326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2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wufoo.com</a:t>
            </a:r>
            <a:r>
              <a:rPr lang="en-US" dirty="0" smtClean="0"/>
              <a:t>/html5/attributes/09-required.html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yaccessibilityblog.com</a:t>
            </a:r>
            <a:r>
              <a:rPr lang="en-US" dirty="0" smtClean="0"/>
              <a:t>/library/required-inputs-aria-html5.html</a:t>
            </a:r>
          </a:p>
          <a:p>
            <a:r>
              <a:rPr lang="en-US" dirty="0" err="1" smtClean="0"/>
              <a:t>VoiceOver</a:t>
            </a:r>
            <a:r>
              <a:rPr lang="en-US" dirty="0" smtClean="0"/>
              <a:t> announces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C87D-5588-CE49-9D8E-30A070E326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bassistance.de</a:t>
            </a:r>
            <a:r>
              <a:rPr lang="en-US" dirty="0" smtClean="0"/>
              <a:t>/</a:t>
            </a:r>
            <a:r>
              <a:rPr lang="en-US" dirty="0" err="1" smtClean="0"/>
              <a:t>jquery</a:t>
            </a:r>
            <a:r>
              <a:rPr lang="en-US" dirty="0" smtClean="0"/>
              <a:t>-plugins/</a:t>
            </a:r>
            <a:r>
              <a:rPr lang="en-US" dirty="0" err="1" smtClean="0"/>
              <a:t>jquery</a:t>
            </a:r>
            <a:r>
              <a:rPr lang="en-US" dirty="0" smtClean="0"/>
              <a:t>-plugin-validation/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C87D-5588-CE49-9D8E-30A070E326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4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css-tricks.com</a:t>
            </a:r>
            <a:r>
              <a:rPr lang="en-US" dirty="0" smtClean="0"/>
              <a:t>/snippets/</a:t>
            </a:r>
            <a:r>
              <a:rPr lang="en-US" dirty="0" err="1" smtClean="0"/>
              <a:t>javascript</a:t>
            </a:r>
            <a:r>
              <a:rPr lang="en-US" smtClean="0"/>
              <a:t>/redirect-mobile-devices/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C87D-5588-CE49-9D8E-30A070E326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4478"/>
            <a:ext cx="2133600" cy="365125"/>
          </a:xfrm>
        </p:spPr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272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962"/>
            <a:ext cx="2133600" cy="365125"/>
          </a:xfrm>
        </p:spPr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8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287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972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6236"/>
            <a:ext cx="2133600" cy="365125"/>
          </a:xfrm>
        </p:spPr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447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4478"/>
            <a:ext cx="2133600" cy="365125"/>
          </a:xfrm>
        </p:spPr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2720"/>
            <a:ext cx="2133600" cy="365125"/>
          </a:xfrm>
        </p:spPr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4478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962"/>
            <a:ext cx="2133600" cy="365125"/>
          </a:xfrm>
        </p:spPr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41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997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997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4478"/>
            <a:ext cx="2133600" cy="365125"/>
          </a:xfrm>
        </p:spPr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4478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0962"/>
            <a:ext cx="2133600" cy="365125"/>
          </a:xfrm>
        </p:spPr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0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0032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9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5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2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219E-2150-2647-A19C-071F1CDD09B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87FCB-5B47-594B-9186-A7F6697E7A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448" y="-5579"/>
            <a:ext cx="1527521" cy="57838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392209" y="335693"/>
            <a:ext cx="71686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5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6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339AD1"/>
          </a:solidFill>
          <a:effectLst>
            <a:outerShdw blurRad="50800" dist="38100" dir="2700000" algn="tl" rotWithShape="0">
              <a:srgbClr val="000000">
                <a:alpha val="61000"/>
              </a:srgbClr>
            </a:outerShdw>
          </a:effectLst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jquerymobile.com/demos/1.0/docs/forms/textinpu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ohn.foliot.ca/required-inputs/" TargetMode="External"/><Relationship Id="rId4" Type="http://schemas.openxmlformats.org/officeDocument/2006/relationships/hyperlink" Target="http://pauljadam.com/presentations/csun12/formDemo/creditApp.html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auljadam.com/presentations/csun12/formDemo/creditAppARIA.html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accessibilityblog.com/library/required-inputs-aria-html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jquery.com/Plugins/validation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4.png"/><Relationship Id="rId6" Type="http://schemas.openxmlformats.org/officeDocument/2006/relationships/hyperlink" Target="http://apps.fcc.gov/accessibilityclearinghouse/" TargetMode="External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218118/overriding-a-function-within-the-jquery-validation-plugin" TargetMode="External"/><Relationship Id="rId4" Type="http://schemas.openxmlformats.org/officeDocument/2006/relationships/hyperlink" Target="http://pauljadam.com/presentations/csun12/formDemo/creditAppjQValBef.html" TargetMode="External"/><Relationship Id="rId5" Type="http://schemas.openxmlformats.org/officeDocument/2006/relationships/hyperlink" Target="http://pauljadam.com/presentations/csun12/formDemo/creditAppjQValAft.html" TargetMode="External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ocs.jquery.com/Plugins/Validation/validate%23top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querymobile.com/demos/1.0.1/docs/forms/forms-all.html" TargetMode="External"/><Relationship Id="rId4" Type="http://schemas.openxmlformats.org/officeDocument/2006/relationships/hyperlink" Target="http://www.webhipster.com/testing/accessibility/labeltouch/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point.com/html5-speech-input-fields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ebaim.org/blog/at-experiment-drago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3.org/TR/wai-aria/" TargetMode="Externa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0.png"/><Relationship Id="rId5" Type="http://schemas.microsoft.com/office/2007/relationships/hdphoto" Target="../media/hdphoto2.wdp"/><Relationship Id="rId6" Type="http://schemas.openxmlformats.org/officeDocument/2006/relationships/image" Target="../media/image41.png"/><Relationship Id="rId7" Type="http://schemas.microsoft.com/office/2007/relationships/hdphoto" Target="../media/hdphoto3.wdp"/><Relationship Id="rId8" Type="http://schemas.openxmlformats.org/officeDocument/2006/relationships/image" Target="../media/image42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rojectone.cannect.org/best-practices/forms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rojectone.cannect.org/best-practices/form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drexel.edu/irt/web/departmental/accessibility/ensuringaccess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ufoo.com/html5/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2" y="1443269"/>
            <a:ext cx="8916737" cy="1470025"/>
          </a:xfrm>
        </p:spPr>
        <p:txBody>
          <a:bodyPr/>
          <a:lstStyle/>
          <a:p>
            <a:r>
              <a:rPr lang="en-US" sz="4800" dirty="0"/>
              <a:t>HTML5 &amp; WAI-ARIA Forms with </a:t>
            </a:r>
            <a:r>
              <a:rPr lang="en-US" sz="4800" dirty="0" err="1"/>
              <a:t>jQuery</a:t>
            </a:r>
            <a:r>
              <a:rPr lang="en-US" sz="4800" dirty="0"/>
              <a:t> Validation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1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Paul J. Adam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Accessibility Evangelist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pauljadam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 title="HTML5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89" y="3225800"/>
            <a:ext cx="1625600" cy="1625600"/>
          </a:xfrm>
          <a:prstGeom prst="rect">
            <a:avLst/>
          </a:prstGeom>
        </p:spPr>
      </p:pic>
      <p:pic>
        <p:nvPicPr>
          <p:cNvPr id="8" name="Picture 7" title="jQuery Logo, write less, do mor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2824489"/>
            <a:ext cx="2908300" cy="2540000"/>
          </a:xfrm>
          <a:prstGeom prst="rect">
            <a:avLst/>
          </a:prstGeom>
        </p:spPr>
      </p:pic>
      <p:pic>
        <p:nvPicPr>
          <p:cNvPr id="10" name="Picture 9" title="W3C WAI-ARIA Bad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620" y="3649904"/>
            <a:ext cx="1905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HTML5 Input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&lt;input type="</a:t>
            </a:r>
            <a:r>
              <a:rPr lang="en-US" dirty="0" err="1"/>
              <a:t>tel</a:t>
            </a:r>
            <a:r>
              <a:rPr lang="en-US" dirty="0"/>
              <a:t>" /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/>
              <a:t>input type="email" /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/>
              <a:t>input type</a:t>
            </a:r>
            <a:r>
              <a:rPr lang="en-US" dirty="0" smtClean="0"/>
              <a:t>="date" </a:t>
            </a:r>
            <a:r>
              <a:rPr lang="en-US" dirty="0"/>
              <a:t>/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8" name="Picture 7" title="input types shown in safari, time, month, date, week, displaying native field formatting and up/down arrow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95" y="2172970"/>
            <a:ext cx="3953417" cy="4352965"/>
          </a:xfrm>
          <a:prstGeom prst="rect">
            <a:avLst/>
          </a:prstGeom>
        </p:spPr>
      </p:pic>
      <p:pic>
        <p:nvPicPr>
          <p:cNvPr id="10" name="Content Placeholder 4" title="different iphone keyboards appear when using input type=tel and email"/>
          <p:cNvPicPr>
            <a:picLocks noChangeAspect="1"/>
          </p:cNvPicPr>
          <p:nvPr/>
        </p:nvPicPr>
        <p:blipFill>
          <a:blip r:embed="rId4"/>
          <a:srcRect t="-27111" b="-27111"/>
          <a:stretch>
            <a:fillRect/>
          </a:stretch>
        </p:blipFill>
        <p:spPr>
          <a:xfrm>
            <a:off x="559836" y="2834916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5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Required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&lt;input type=text </a:t>
            </a:r>
            <a:r>
              <a:rPr lang="en-US" b="1" dirty="0"/>
              <a:t>required</a:t>
            </a:r>
            <a:r>
              <a:rPr lang="en-US" dirty="0"/>
              <a:t> name=</a:t>
            </a:r>
            <a:r>
              <a:rPr lang="en-US" dirty="0" smtClean="0"/>
              <a:t>foo&gt;</a:t>
            </a:r>
          </a:p>
          <a:p>
            <a:r>
              <a:rPr lang="en-US" dirty="0">
                <a:hlinkClick r:id="rId4"/>
              </a:rPr>
              <a:t>Demo Form w/ HTML5 Required </a:t>
            </a:r>
            <a:r>
              <a:rPr lang="en-US" dirty="0" smtClean="0">
                <a:hlinkClick r:id="rId4"/>
              </a:rPr>
              <a:t>Attributes</a:t>
            </a:r>
            <a:endParaRPr lang="en-US" dirty="0"/>
          </a:p>
        </p:txBody>
      </p:sp>
      <p:pic>
        <p:nvPicPr>
          <p:cNvPr id="10" name="Picture 9" title="required checkbox in chrome saying please check this box if you want to proceed"/>
          <p:cNvPicPr>
            <a:picLocks noChangeAspect="1"/>
          </p:cNvPicPr>
          <p:nvPr/>
        </p:nvPicPr>
        <p:blipFill rotWithShape="1">
          <a:blip r:embed="rId5"/>
          <a:srcRect l="1552" t="30508"/>
          <a:stretch/>
        </p:blipFill>
        <p:spPr>
          <a:xfrm>
            <a:off x="4560481" y="1999972"/>
            <a:ext cx="4188485" cy="1067881"/>
          </a:xfrm>
          <a:prstGeom prst="rect">
            <a:avLst/>
          </a:prstGeom>
        </p:spPr>
      </p:pic>
      <p:pic>
        <p:nvPicPr>
          <p:cNvPr id="12" name="Picture 11" title="required radio button in chrome saying please select on of these options"/>
          <p:cNvPicPr>
            <a:picLocks noChangeAspect="1"/>
          </p:cNvPicPr>
          <p:nvPr/>
        </p:nvPicPr>
        <p:blipFill rotWithShape="1">
          <a:blip r:embed="rId6"/>
          <a:srcRect l="1792"/>
          <a:stretch/>
        </p:blipFill>
        <p:spPr>
          <a:xfrm>
            <a:off x="4495800" y="3371451"/>
            <a:ext cx="3529693" cy="1206500"/>
          </a:xfrm>
          <a:prstGeom prst="rect">
            <a:avLst/>
          </a:prstGeom>
        </p:spPr>
      </p:pic>
      <p:pic>
        <p:nvPicPr>
          <p:cNvPr id="13" name="Picture 12" title="required radio button in firefox saying please select one of these optio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481" y="5042884"/>
            <a:ext cx="3403600" cy="1244600"/>
          </a:xfrm>
          <a:prstGeom prst="rect">
            <a:avLst/>
          </a:prstGeom>
        </p:spPr>
      </p:pic>
      <p:pic>
        <p:nvPicPr>
          <p:cNvPr id="14" name="Picture 13" title="required field in chrome saying please fill out this fiel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99" y="4509484"/>
            <a:ext cx="3505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aria-required="true"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No HTML5? WAI-ARIA to the rescue</a:t>
            </a:r>
            <a:r>
              <a:rPr lang="en-US" dirty="0" smtClean="0"/>
              <a:t>!</a:t>
            </a:r>
          </a:p>
          <a:p>
            <a:r>
              <a:rPr lang="en-US" dirty="0" smtClean="0"/>
              <a:t>NVDA ignores * at default verbosity setting</a:t>
            </a:r>
          </a:p>
          <a:p>
            <a:r>
              <a:rPr lang="en-US" dirty="0"/>
              <a:t>&lt;input type=text </a:t>
            </a:r>
            <a:r>
              <a:rPr lang="en-US" dirty="0" smtClean="0"/>
              <a:t>required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aria-required=true</a:t>
            </a:r>
            <a:r>
              <a:rPr lang="en-US" dirty="0" smtClean="0"/>
              <a:t> </a:t>
            </a:r>
            <a:r>
              <a:rPr lang="en-US" dirty="0"/>
              <a:t>name=foo</a:t>
            </a:r>
            <a:r>
              <a:rPr lang="en-US" dirty="0" smtClean="0"/>
              <a:t>&gt;</a:t>
            </a:r>
          </a:p>
          <a:p>
            <a:r>
              <a:rPr lang="en-US" dirty="0" smtClean="0">
                <a:hlinkClick r:id="rId3"/>
              </a:rPr>
              <a:t>Demo Form w/ aria-required added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Content Placeholder 5" title="screenshot of form fields with (required) in red in their labels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24287" b="-24287"/>
          <a:stretch>
            <a:fillRect/>
          </a:stretch>
        </p:blipFill>
        <p:spPr>
          <a:xfrm>
            <a:off x="4648200" y="2332037"/>
            <a:ext cx="4038600" cy="4525963"/>
          </a:xfrm>
        </p:spPr>
      </p:pic>
      <p:pic>
        <p:nvPicPr>
          <p:cNvPr id="5" name="Picture 4" title="W3C WAI-ARIA bad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455" y="1999972"/>
            <a:ext cx="1905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Browsers? Old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jQuery Validation</a:t>
            </a:r>
            <a:r>
              <a:rPr lang="en-US" dirty="0" smtClean="0"/>
              <a:t> works on all JavaScript enabled browsers!</a:t>
            </a:r>
          </a:p>
          <a:p>
            <a:r>
              <a:rPr lang="en-US" dirty="0" smtClean="0"/>
              <a:t>Even IE6!</a:t>
            </a:r>
            <a:endParaRPr lang="en-US" dirty="0"/>
          </a:p>
        </p:txBody>
      </p:sp>
      <p:pic>
        <p:nvPicPr>
          <p:cNvPr id="7" name="Picture 6" title="IE6 the kryptonite of web developers showing web developer as superman then IE6 the cryptonite (green emerald) then showing web developer after compatibility work with IE6 a very nerdy looking guy with glasses and a fake tuxedo shirt 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5351"/>
            <a:ext cx="5580590" cy="3092649"/>
          </a:xfrm>
          <a:prstGeom prst="rect">
            <a:avLst/>
          </a:prstGeom>
        </p:spPr>
      </p:pic>
      <p:pic>
        <p:nvPicPr>
          <p:cNvPr id="8" name="Picture 7" title="jquery logo, write less, do more."/>
          <p:cNvPicPr>
            <a:picLocks noChangeAspect="1"/>
          </p:cNvPicPr>
          <p:nvPr/>
        </p:nvPicPr>
        <p:blipFill rotWithShape="1">
          <a:blip r:embed="rId5"/>
          <a:srcRect t="35686" b="35644"/>
          <a:stretch/>
        </p:blipFill>
        <p:spPr>
          <a:xfrm>
            <a:off x="5778500" y="4671166"/>
            <a:ext cx="2908300" cy="728206"/>
          </a:xfrm>
          <a:prstGeom prst="rect">
            <a:avLst/>
          </a:prstGeom>
        </p:spPr>
      </p:pic>
      <p:pic>
        <p:nvPicPr>
          <p:cNvPr id="12" name="Content Placeholder 11" title="send email form shown with jquery validation and inline error messages in the label">
            <a:hlinkClick r:id="rId6"/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rcRect t="-44405" b="-44405"/>
          <a:stretch>
            <a:fillRect/>
          </a:stretch>
        </p:blipFill>
        <p:spPr>
          <a:xfrm>
            <a:off x="4979253" y="1014616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87856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Tweak the Validation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Options for the validate() method</a:t>
            </a:r>
            <a:endParaRPr lang="en-US" dirty="0"/>
          </a:p>
          <a:p>
            <a:r>
              <a:rPr lang="en-US" dirty="0" err="1" smtClean="0"/>
              <a:t>errorPlacement</a:t>
            </a:r>
            <a:endParaRPr lang="en-US" dirty="0" smtClean="0"/>
          </a:p>
          <a:p>
            <a:r>
              <a:rPr lang="en-US" dirty="0" err="1" smtClean="0"/>
              <a:t>errorElement</a:t>
            </a:r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err="1" smtClean="0"/>
              <a:t>novalidate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Focus Behavior</a:t>
            </a:r>
            <a:endParaRPr lang="en-US" dirty="0" smtClean="0"/>
          </a:p>
          <a:p>
            <a:pPr lvl="1"/>
            <a:r>
              <a:rPr lang="en-US" dirty="0" err="1" smtClean="0"/>
              <a:t>focusInvalid</a:t>
            </a:r>
            <a:endParaRPr lang="en-US" dirty="0" smtClean="0"/>
          </a:p>
          <a:p>
            <a:pPr lvl="1"/>
            <a:r>
              <a:rPr lang="en-US" dirty="0" err="1" smtClean="0"/>
              <a:t>invalidHandler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Before Tweaks Demo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After Tweaks Demo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title="screenshot of errorElement options showing how to change the error element from a default label to an em ta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t="-23784" b="-23784"/>
          <a:stretch>
            <a:fillRect/>
          </a:stretch>
        </p:blipFill>
        <p:spPr>
          <a:xfrm>
            <a:off x="4648200" y="1501002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97833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9972"/>
            <a:ext cx="317148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Top-aligned labels are good for Mobile and Screen Magnification.</a:t>
            </a:r>
          </a:p>
          <a:p>
            <a:r>
              <a:rPr lang="en-US" dirty="0" smtClean="0">
                <a:hlinkClick r:id="rId3"/>
              </a:rPr>
              <a:t>jQuery Mobile</a:t>
            </a:r>
            <a:r>
              <a:rPr lang="en-US" dirty="0" smtClean="0"/>
              <a:t> does responsive design for you.</a:t>
            </a:r>
          </a:p>
          <a:p>
            <a:r>
              <a:rPr lang="en-US" dirty="0" smtClean="0">
                <a:hlinkClick r:id="rId4"/>
              </a:rPr>
              <a:t>Fix Safari label bug</a:t>
            </a:r>
            <a:endParaRPr lang="en-US" dirty="0"/>
          </a:p>
        </p:txBody>
      </p:sp>
      <p:pic>
        <p:nvPicPr>
          <p:cNvPr id="6" name="Content Placeholder 5" title="form fields shown on iphone with keyboard focus in field that has a label to the right, the label is not visible however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>
          <a:xfrm>
            <a:off x="3235947" y="1999972"/>
            <a:ext cx="3511776" cy="3935563"/>
          </a:xfrm>
          <a:prstGeom prst="rect">
            <a:avLst/>
          </a:prstGeom>
        </p:spPr>
      </p:pic>
      <p:pic>
        <p:nvPicPr>
          <p:cNvPr id="8" name="Picture 7" title="screenshot of jquery mobile form fields with top aligned labels that are still visible once their input has focus unlike labels to the lef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34" y="1999972"/>
            <a:ext cx="2623709" cy="39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0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endParaRPr lang="en-US" dirty="0" smtClean="0"/>
          </a:p>
          <a:p>
            <a:r>
              <a:rPr lang="en-US" dirty="0" smtClean="0"/>
              <a:t>Dragon Naturally Speaking</a:t>
            </a:r>
          </a:p>
          <a:p>
            <a:r>
              <a:rPr lang="en-US" dirty="0" smtClean="0">
                <a:hlinkClick r:id="rId2"/>
              </a:rPr>
              <a:t>Use real &lt;button&gt;’s or &lt;input type=button&gt;</a:t>
            </a:r>
            <a:endParaRPr lang="en-US" dirty="0" smtClean="0"/>
          </a:p>
          <a:p>
            <a:r>
              <a:rPr lang="en-US" dirty="0" smtClean="0"/>
              <a:t>Chrome only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&lt;</a:t>
            </a:r>
            <a:r>
              <a:rPr lang="en-US" dirty="0">
                <a:hlinkClick r:id="rId3"/>
              </a:rPr>
              <a:t>input type="</a:t>
            </a:r>
            <a:r>
              <a:rPr lang="en-US" dirty="0" smtClean="0">
                <a:hlinkClick r:id="rId3"/>
              </a:rPr>
              <a:t>text” speech </a:t>
            </a:r>
            <a:br>
              <a:rPr lang="en-US" dirty="0" smtClean="0">
                <a:hlinkClick r:id="rId3"/>
              </a:rPr>
            </a:br>
            <a:r>
              <a:rPr lang="en-US" b="1" dirty="0" smtClean="0">
                <a:hlinkClick r:id="rId3"/>
              </a:rPr>
              <a:t>x</a:t>
            </a:r>
            <a:r>
              <a:rPr lang="en-US" b="1" dirty="0">
                <a:hlinkClick r:id="rId3"/>
              </a:rPr>
              <a:t>-webkit-speech </a:t>
            </a:r>
            <a:r>
              <a:rPr lang="en-US" dirty="0">
                <a:hlinkClick r:id="rId3"/>
              </a:rPr>
              <a:t>/&gt;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title="speech test form field showing chrome's speak now voice input abilities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130601" b="-130601"/>
          <a:stretch>
            <a:fillRect/>
          </a:stretch>
        </p:blipFill>
        <p:spPr>
          <a:xfrm>
            <a:off x="4648200" y="674410"/>
            <a:ext cx="4038600" cy="4525963"/>
          </a:xfrm>
        </p:spPr>
      </p:pic>
      <p:pic>
        <p:nvPicPr>
          <p:cNvPr id="6" name="Picture 5" title="search from the google homepage has the voice input icon when viewed in chrom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064" y="4223424"/>
            <a:ext cx="3810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0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MAKE ME THINK!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Usability = Accessibility </a:t>
            </a:r>
          </a:p>
          <a:p>
            <a:r>
              <a:rPr lang="en-US" dirty="0" smtClean="0"/>
              <a:t>Users will love you for saving them one or two extra clicks!</a:t>
            </a:r>
          </a:p>
          <a:p>
            <a:r>
              <a:rPr lang="en-US" dirty="0" smtClean="0"/>
              <a:t>HTML5 input types progressively enhance your forms!</a:t>
            </a:r>
          </a:p>
          <a:p>
            <a:r>
              <a:rPr lang="en-US" dirty="0" smtClean="0"/>
              <a:t>Same with </a:t>
            </a:r>
            <a:r>
              <a:rPr lang="en-US" dirty="0" smtClean="0">
                <a:hlinkClick r:id="rId2"/>
              </a:rPr>
              <a:t>WAI-ARIA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title="bookcover for Steve Krug's usability book, don't make me think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9964" r="-9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43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Can be Painful &amp; Inaccessible!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Let’s change this problem with data entry on the web!</a:t>
            </a:r>
          </a:p>
          <a:p>
            <a:endParaRPr lang="en-US" dirty="0"/>
          </a:p>
        </p:txBody>
      </p:sp>
      <p:pic>
        <p:nvPicPr>
          <p:cNvPr id="7" name="Content Placeholder 6" title="rage guy comic with tear of sadness holding hands in the air gesturing &quot;why you no?&quot;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430" b="-13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289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</a:t>
            </a:r>
            <a:r>
              <a:rPr lang="en-US" dirty="0" smtClean="0"/>
              <a:t>Forth </a:t>
            </a:r>
            <a:r>
              <a:rPr lang="en-US" dirty="0"/>
              <a:t>and </a:t>
            </a:r>
            <a:r>
              <a:rPr lang="en-US" dirty="0" smtClean="0"/>
              <a:t>Be </a:t>
            </a:r>
            <a:r>
              <a:rPr lang="en-US" dirty="0"/>
              <a:t>Accessible!!!</a:t>
            </a:r>
          </a:p>
        </p:txBody>
      </p:sp>
      <p:pic>
        <p:nvPicPr>
          <p:cNvPr id="7" name="Content Placeholder 6" title="rage guy comic showing him with tears of joy and a big goofy smile"/>
          <p:cNvPicPr>
            <a:picLocks noGrp="1" noChangeAspect="1"/>
          </p:cNvPicPr>
          <p:nvPr>
            <p:ph idx="1"/>
          </p:nvPr>
        </p:nvPicPr>
        <p:blipFill>
          <a:blip r:embed="rId2"/>
          <a:srcRect l="-49161" r="-4916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1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labels to inputs is easy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But what </a:t>
            </a:r>
            <a:r>
              <a:rPr lang="en-US" b="1" dirty="0" smtClean="0"/>
              <a:t>about:</a:t>
            </a:r>
          </a:p>
          <a:p>
            <a:r>
              <a:rPr lang="en-US" dirty="0" smtClean="0"/>
              <a:t>required fields</a:t>
            </a:r>
          </a:p>
          <a:p>
            <a:r>
              <a:rPr lang="en-US" dirty="0" smtClean="0"/>
              <a:t>error messages</a:t>
            </a:r>
          </a:p>
          <a:p>
            <a:r>
              <a:rPr lang="en-US" dirty="0" smtClean="0"/>
              <a:t>&amp; keyboard </a:t>
            </a:r>
            <a:r>
              <a:rPr lang="en-US" dirty="0"/>
              <a:t>focus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title="Example validation screenshot showing error mess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4706"/>
          <a:stretch>
            <a:fillRect/>
          </a:stretch>
        </p:blipFill>
        <p:spPr bwMode="auto">
          <a:xfrm>
            <a:off x="0" y="4648200"/>
            <a:ext cx="40195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title="screenshot of required field indicated with a star 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5560056" y="5371252"/>
            <a:ext cx="24384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title="screenshot of list of error messages at the top of a for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473" y="2085980"/>
            <a:ext cx="4672405" cy="30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with </a:t>
            </a:r>
            <a:r>
              <a:rPr lang="en-US" dirty="0" err="1" smtClean="0"/>
              <a:t>Deque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241" y="2081377"/>
            <a:ext cx="1336833" cy="1934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803" y1="18248" x2="58803" y2="18248"/>
                        <a14:foregroundMark x1="65141" y1="11679" x2="65141" y2="11679"/>
                        <a14:foregroundMark x1="28169" y1="14355" x2="28169" y2="14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993" y="2081377"/>
            <a:ext cx="1336833" cy="19346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2793" y="2081377"/>
            <a:ext cx="1402405" cy="2041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7368" y1="2670" x2="47368" y2="2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2807" y="2081377"/>
            <a:ext cx="1438395" cy="20793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414922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Twitter                               LinkedIn		                       Web                                         Email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@</a:t>
            </a:r>
            <a:r>
              <a:rPr lang="en-US" dirty="0" err="1" smtClean="0"/>
              <a:t>dequesystems</a:t>
            </a:r>
            <a:r>
              <a:rPr lang="en-US" dirty="0" smtClean="0"/>
              <a:t>           </a:t>
            </a:r>
            <a:r>
              <a:rPr lang="en-US" dirty="0" err="1" smtClean="0"/>
              <a:t>Deque</a:t>
            </a:r>
            <a:r>
              <a:rPr lang="en-US" dirty="0" smtClean="0"/>
              <a:t> Systems                     </a:t>
            </a:r>
            <a:r>
              <a:rPr lang="en-US" dirty="0" err="1" smtClean="0"/>
              <a:t>deque.com</a:t>
            </a:r>
            <a:r>
              <a:rPr lang="en-US" dirty="0" smtClean="0"/>
              <a:t>                        </a:t>
            </a:r>
            <a:r>
              <a:rPr lang="en-US" dirty="0" err="1" smtClean="0"/>
              <a:t>info@deque.com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6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Most Forms Fail Accessibility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 title="screenshot of apple store instant credit application form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3916" b="-13916"/>
          <a:stretch>
            <a:fillRect/>
          </a:stretch>
        </p:blipFill>
        <p:spPr/>
      </p:pic>
      <p:pic>
        <p:nvPicPr>
          <p:cNvPr id="13" name="Content Placeholder 12" title="apple store instant credit application form after run through WAVE, 167 accessibility errors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10" r="-310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-890495" y="11533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1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Screen Readers</a:t>
            </a:r>
          </a:p>
          <a:p>
            <a:r>
              <a:rPr lang="en-US" dirty="0" smtClean="0"/>
              <a:t>Screen Magnification</a:t>
            </a:r>
          </a:p>
          <a:p>
            <a:r>
              <a:rPr lang="en-US" dirty="0" smtClean="0"/>
              <a:t>Voice Control</a:t>
            </a:r>
          </a:p>
          <a:p>
            <a:r>
              <a:rPr lang="en-US" dirty="0" smtClean="0"/>
              <a:t>Keyboard-Only Users</a:t>
            </a:r>
          </a:p>
          <a:p>
            <a:r>
              <a:rPr lang="en-US" dirty="0" smtClean="0"/>
              <a:t>Small Click Targets</a:t>
            </a:r>
          </a:p>
          <a:p>
            <a:r>
              <a:rPr lang="en-US" dirty="0" smtClean="0"/>
              <a:t>Mobile Usability</a:t>
            </a:r>
          </a:p>
          <a:p>
            <a:pPr lvl="1"/>
            <a:r>
              <a:rPr lang="en-US" dirty="0" smtClean="0"/>
              <a:t>Fat Fingers, Tiny Buttons</a:t>
            </a:r>
          </a:p>
          <a:p>
            <a:r>
              <a:rPr lang="en-US" dirty="0" smtClean="0"/>
              <a:t>Cognitive Accessibility</a:t>
            </a:r>
            <a:endParaRPr lang="en-US" dirty="0"/>
          </a:p>
        </p:txBody>
      </p:sp>
      <p:pic>
        <p:nvPicPr>
          <p:cNvPr id="5" name="Content Placeholder 4" title="a persons finger shown typing on iphone keyboard covering most of the visible buttons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7944" r="17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712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Every. Single. Field.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Needs</a:t>
            </a:r>
            <a:r>
              <a:rPr lang="en-US" dirty="0"/>
              <a:t>. </a:t>
            </a:r>
            <a:r>
              <a:rPr lang="en-US" dirty="0" smtClean="0"/>
              <a:t>A. </a:t>
            </a:r>
            <a:r>
              <a:rPr lang="en-US" dirty="0"/>
              <a:t>Label.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Click labels</a:t>
            </a:r>
            <a:r>
              <a:rPr lang="en-US" dirty="0"/>
              <a:t>, does focus go into input?</a:t>
            </a:r>
          </a:p>
          <a:p>
            <a:r>
              <a:rPr lang="en-US" dirty="0" smtClean="0">
                <a:hlinkClick r:id="rId2"/>
              </a:rPr>
              <a:t>Use semantic</a:t>
            </a:r>
            <a:r>
              <a:rPr lang="en-US" dirty="0">
                <a:hlinkClick r:id="rId2"/>
              </a:rPr>
              <a:t>, hidden labels to keep forms </a:t>
            </a:r>
            <a:r>
              <a:rPr lang="en-US" dirty="0" smtClean="0">
                <a:hlinkClick r:id="rId2"/>
              </a:rPr>
              <a:t>visually pleasing </a:t>
            </a:r>
            <a:r>
              <a:rPr lang="en-US" dirty="0">
                <a:hlinkClick r:id="rId2"/>
              </a:rPr>
              <a:t>yet fully accessible.</a:t>
            </a:r>
            <a:endParaRPr lang="en-US" dirty="0"/>
          </a:p>
        </p:txBody>
      </p:sp>
      <p:pic>
        <p:nvPicPr>
          <p:cNvPr id="5" name="Picture 5" title="using semantic hidden labels in forms styles on and styles off on 3 digit date fie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39" b="-35839"/>
          <a:stretch>
            <a:fillRect/>
          </a:stretch>
        </p:blipFill>
        <p:spPr bwMode="auto">
          <a:xfrm>
            <a:off x="4648200" y="1129679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title="&lt;label for=&quot;fname&quot;&gt;First Name&lt;/label&gt;&lt;input name=&quot;fname&quot; type=&quot;text&quot; id=&quot;fname&quot; size=&quot;50&quot; /&g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288787"/>
            <a:ext cx="56959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8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Buttons &amp; Checkboxes Need a </a:t>
            </a:r>
            <a:r>
              <a:rPr lang="en-US" dirty="0" err="1"/>
              <a:t>Fieldset</a:t>
            </a:r>
            <a:r>
              <a:rPr lang="en-US" dirty="0"/>
              <a:t> &amp; Legend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Group related form </a:t>
            </a:r>
            <a:r>
              <a:rPr lang="en-US" dirty="0" smtClean="0">
                <a:hlinkClick r:id="rId2"/>
              </a:rPr>
              <a:t>elements</a:t>
            </a:r>
            <a:endParaRPr lang="en-US" dirty="0"/>
          </a:p>
        </p:txBody>
      </p:sp>
      <p:pic>
        <p:nvPicPr>
          <p:cNvPr id="5" name="Picture 9" title="screenshot of 2 radio groupings with legends, gender - male, female, telecommuter - yes, 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1" r="-68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title="favorite colors shown as legend, list of color checkboxes grouped and with lab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4798"/>
            <a:ext cx="36004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0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smtClean="0"/>
              <a:t>Input </a:t>
            </a:r>
            <a:r>
              <a:rPr lang="en-US" dirty="0"/>
              <a:t>Formats Spoken?</a:t>
            </a:r>
          </a:p>
        </p:txBody>
      </p:sp>
      <p:pic>
        <p:nvPicPr>
          <p:cNvPr id="9" name="Content Placeholder 4" title="form showing password field instructions, error messages, too short, needs a lower-case letter, needs a number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069" b="1069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Indicate </a:t>
            </a:r>
            <a:r>
              <a:rPr lang="en-US" dirty="0" smtClean="0">
                <a:hlinkClick r:id="rId4"/>
              </a:rPr>
              <a:t>correct </a:t>
            </a:r>
            <a:r>
              <a:rPr lang="en-US" dirty="0">
                <a:hlinkClick r:id="rId4"/>
              </a:rPr>
              <a:t>format for dates, phone numbers, etc</a:t>
            </a:r>
            <a:r>
              <a:rPr lang="en-US" dirty="0" smtClean="0">
                <a:hlinkClick r:id="rId4"/>
              </a:rPr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Are </a:t>
            </a:r>
            <a:r>
              <a:rPr lang="en-US" b="1" dirty="0"/>
              <a:t>ALL</a:t>
            </a:r>
            <a:r>
              <a:rPr lang="en-US" dirty="0"/>
              <a:t> </a:t>
            </a:r>
            <a:r>
              <a:rPr lang="en-US" b="1" dirty="0"/>
              <a:t>instructions spoken</a:t>
            </a:r>
            <a:r>
              <a:rPr lang="en-US" dirty="0"/>
              <a:t>?</a:t>
            </a:r>
          </a:p>
        </p:txBody>
      </p:sp>
      <p:pic>
        <p:nvPicPr>
          <p:cNvPr id="12" name="Picture 5" title="Form showing correct format for phone number and birth da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5" y="4621413"/>
            <a:ext cx="4116465" cy="19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Messages &amp; Focus</a:t>
            </a:r>
            <a:endParaRPr lang="en-US" dirty="0"/>
          </a:p>
        </p:txBody>
      </p:sp>
      <p:pic>
        <p:nvPicPr>
          <p:cNvPr id="6" name="Content Placeholder 5" title="facebook's tiny error message listed at bottom of form saying you must fill in all of the fields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9147" b="-6034"/>
          <a:stretch/>
        </p:blipFill>
        <p:spPr>
          <a:xfrm>
            <a:off x="4896865" y="2211255"/>
            <a:ext cx="4038600" cy="350901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Keyboard focus sent to errors?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Are Errors spoken and helpful</a:t>
            </a:r>
            <a:r>
              <a:rPr lang="en-US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Errors in the label?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 list of Errors?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title="error message listed at top of form showing required fields miss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65" y="5853475"/>
            <a:ext cx="8686800" cy="5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1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Form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Accessible Validation = Browser/OS Responsibility</a:t>
            </a:r>
          </a:p>
          <a:p>
            <a:r>
              <a:rPr lang="en-US" dirty="0" smtClean="0"/>
              <a:t>Input types</a:t>
            </a:r>
          </a:p>
          <a:p>
            <a:pPr lvl="1"/>
            <a:r>
              <a:rPr lang="en-US" dirty="0" smtClean="0"/>
              <a:t>Tel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Date</a:t>
            </a:r>
          </a:p>
          <a:p>
            <a:r>
              <a:rPr lang="en-US" dirty="0" smtClean="0"/>
              <a:t>Required Boolean </a:t>
            </a:r>
          </a:p>
          <a:p>
            <a:r>
              <a:rPr lang="en-US" dirty="0" smtClean="0">
                <a:hlinkClick r:id="rId3"/>
              </a:rPr>
              <a:t>Current State of HTML5 Forms</a:t>
            </a:r>
            <a:endParaRPr lang="en-US" dirty="0"/>
          </a:p>
        </p:txBody>
      </p:sp>
      <p:pic>
        <p:nvPicPr>
          <p:cNvPr id="5" name="Content Placeholder 4" title="HTML5 text input native browser validation message: please fill out this field, shown in chr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130" b="-138130"/>
          <a:stretch>
            <a:fillRect/>
          </a:stretch>
        </p:blipFill>
        <p:spPr bwMode="auto">
          <a:xfrm>
            <a:off x="4648200" y="473478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title="HTML5 input type datetime local showing iPad date/time picker spinner native control accessible by default"/>
          <p:cNvPicPr>
            <a:picLocks noChangeAspect="1"/>
          </p:cNvPicPr>
          <p:nvPr/>
        </p:nvPicPr>
        <p:blipFill rotWithShape="1">
          <a:blip r:embed="rId5"/>
          <a:srcRect t="11194" b="12046"/>
          <a:stretch/>
        </p:blipFill>
        <p:spPr>
          <a:xfrm>
            <a:off x="4968929" y="3620465"/>
            <a:ext cx="3528639" cy="27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</TotalTime>
  <Words>620</Words>
  <Application>Microsoft Macintosh PowerPoint</Application>
  <PresentationFormat>On-screen Show (4:3)</PresentationFormat>
  <Paragraphs>105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HTML5 &amp; WAI-ARIA Forms with jQuery Validation</vt:lpstr>
      <vt:lpstr>Connecting labels to inputs is easy!</vt:lpstr>
      <vt:lpstr>Most Forms Fail Accessibility</vt:lpstr>
      <vt:lpstr>Accessibility Considerations</vt:lpstr>
      <vt:lpstr>Every. Single. Field.  Needs. A. Label.</vt:lpstr>
      <vt:lpstr>Radio Buttons &amp; Checkboxes Need a Fieldset &amp; Legend</vt:lpstr>
      <vt:lpstr>Are Input Formats Spoken?</vt:lpstr>
      <vt:lpstr>Error Messages &amp; Focus</vt:lpstr>
      <vt:lpstr>HTML5 Form Attributes</vt:lpstr>
      <vt:lpstr>HTML5 Input Types</vt:lpstr>
      <vt:lpstr>Required Attribute</vt:lpstr>
      <vt:lpstr>aria-required="true"</vt:lpstr>
      <vt:lpstr>Old Browsers? Old AT?</vt:lpstr>
      <vt:lpstr>Tweak the Validation Plugin</vt:lpstr>
      <vt:lpstr>Label Placement</vt:lpstr>
      <vt:lpstr>Voice Input</vt:lpstr>
      <vt:lpstr>DON’T MAKE ME THINK!</vt:lpstr>
      <vt:lpstr>Forms Can be Painful &amp; Inaccessible!</vt:lpstr>
      <vt:lpstr>Go Forth and Be Accessible!!!</vt:lpstr>
      <vt:lpstr>Connecting with Deque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Deque Product Naming</dc:title>
  <dc:creator>TYLER STEBEN</dc:creator>
  <cp:lastModifiedBy>Paul Adam</cp:lastModifiedBy>
  <cp:revision>143</cp:revision>
  <dcterms:created xsi:type="dcterms:W3CDTF">2012-01-03T19:34:39Z</dcterms:created>
  <dcterms:modified xsi:type="dcterms:W3CDTF">2012-02-28T23:09:04Z</dcterms:modified>
</cp:coreProperties>
</file>